
<file path=[Content_Types].xml><?xml version="1.0" encoding="utf-8"?>
<Types xmlns="http://schemas.openxmlformats.org/package/2006/content-types"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53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8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6.xml"/>
  <Override ContentType="application/vnd.openxmlformats-officedocument.theme+xml" PartName="/ppt/theme/theme7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  <p:sldMasterId id="2147483660" r:id="rId8"/>
    <p:sldMasterId id="2147483661" r:id="rId9"/>
    <p:sldMasterId id="2147483662" r:id="rId10"/>
    <p:sldMasterId id="2147483663" r:id="rId11"/>
    <p:sldMasterId id="2147483664" r:id="rId12"/>
    <p:sldMasterId id="2147483665" r:id="rId13"/>
    <p:sldMasterId id="2147483666" r:id="rId14"/>
  </p:sldMasterIdLst>
  <p:notesMasterIdLst>
    <p:notesMasterId r:id="rId6"/>
  </p:notesMasterIdLst>
  <p:sldIdLst>
    <p:sldId id="256" r:id="rId15"/>
    <p:sldId id="257" r:id="rId17"/>
    <p:sldId id="258" r:id="rId19"/>
    <p:sldId id="259" r:id="rId21"/>
    <p:sldId id="260" r:id="rId23"/>
    <p:sldId id="261" r:id="rId25"/>
    <p:sldId id="262" r:id="rId27"/>
    <p:sldId id="263" r:id="rId29"/>
    <p:sldId id="264" r:id="rId31"/>
    <p:sldId id="265" r:id="rId33"/>
    <p:sldId id="266" r:id="rId35"/>
    <p:sldId id="267" r:id="rId37"/>
    <p:sldId id="268" r:id="rId39"/>
    <p:sldId id="269" r:id="rId41"/>
    <p:sldId id="270" r:id="rId43"/>
    <p:sldId id="271" r:id="rId45"/>
    <p:sldId id="272" r:id="rId47"/>
    <p:sldId id="273" r:id="rId49"/>
  </p:sldIdLst>
  <p:sldSz cx="9144000" cy="51435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arget="theme/theme1.xml" Type="http://schemas.openxmlformats.org/officeDocument/2006/relationships/theme"/><Relationship Id="rId10" Target="slideMasters/slideMaster4.xml" Type="http://schemas.openxmlformats.org/officeDocument/2006/relationships/slideMaster"/><Relationship Id="rId11" Target="slideMasters/slideMaster5.xml" Type="http://schemas.openxmlformats.org/officeDocument/2006/relationships/slideMaster"/><Relationship Id="rId12" Target="slideMasters/slideMaster6.xml" Type="http://schemas.openxmlformats.org/officeDocument/2006/relationships/slideMaster"/><Relationship Id="rId13" Target="slideMasters/slideMaster7.xml" Type="http://schemas.openxmlformats.org/officeDocument/2006/relationships/slideMaster"/><Relationship Id="rId14" Target="slideMasters/slideMaster8.xml" Type="http://schemas.openxmlformats.org/officeDocument/2006/relationships/slideMaster"/><Relationship Id="rId15" Target="slides/slide1.xml" Type="http://schemas.openxmlformats.org/officeDocument/2006/relationships/slide"/><Relationship Id="rId16" Target="notesSlides/notesSlide1.xml" Type="http://schemas.openxmlformats.org/officeDocument/2006/relationships/notesSlide"/><Relationship Id="rId17" Target="slides/slide2.xml" Type="http://schemas.openxmlformats.org/officeDocument/2006/relationships/slide"/><Relationship Id="rId18" Target="notesSlides/notesSlide2.xml" Type="http://schemas.openxmlformats.org/officeDocument/2006/relationships/notesSlide"/><Relationship Id="rId19" Target="slides/slide3.xml" Type="http://schemas.openxmlformats.org/officeDocument/2006/relationships/slide"/><Relationship Id="rId2" Target="viewProps.xml" Type="http://schemas.openxmlformats.org/officeDocument/2006/relationships/viewProps"/><Relationship Id="rId20" Target="notesSlides/notesSlide3.xml" Type="http://schemas.openxmlformats.org/officeDocument/2006/relationships/notesSlide"/><Relationship Id="rId21" Target="slides/slide4.xml" Type="http://schemas.openxmlformats.org/officeDocument/2006/relationships/slide"/><Relationship Id="rId22" Target="notesSlides/notesSlide4.xml" Type="http://schemas.openxmlformats.org/officeDocument/2006/relationships/notesSlide"/><Relationship Id="rId23" Target="slides/slide5.xml" Type="http://schemas.openxmlformats.org/officeDocument/2006/relationships/slide"/><Relationship Id="rId24" Target="notesSlides/notesSlide5.xml" Type="http://schemas.openxmlformats.org/officeDocument/2006/relationships/notesSlide"/><Relationship Id="rId25" Target="slides/slide6.xml" Type="http://schemas.openxmlformats.org/officeDocument/2006/relationships/slide"/><Relationship Id="rId26" Target="notesSlides/notesSlide6.xml" Type="http://schemas.openxmlformats.org/officeDocument/2006/relationships/notesSlide"/><Relationship Id="rId27" Target="slides/slide7.xml" Type="http://schemas.openxmlformats.org/officeDocument/2006/relationships/slide"/><Relationship Id="rId28" Target="notesSlides/notesSlide7.xml" Type="http://schemas.openxmlformats.org/officeDocument/2006/relationships/notesSlide"/><Relationship Id="rId29" Target="slides/slide8.xml" Type="http://schemas.openxmlformats.org/officeDocument/2006/relationships/slide"/><Relationship Id="rId3" Target="presProps.xml" Type="http://schemas.openxmlformats.org/officeDocument/2006/relationships/presProps"/><Relationship Id="rId30" Target="notesSlides/notesSlide8.xml" Type="http://schemas.openxmlformats.org/officeDocument/2006/relationships/notesSlide"/><Relationship Id="rId31" Target="slides/slide9.xml" Type="http://schemas.openxmlformats.org/officeDocument/2006/relationships/slide"/><Relationship Id="rId32" Target="notesSlides/notesSlide9.xml" Type="http://schemas.openxmlformats.org/officeDocument/2006/relationships/notesSlide"/><Relationship Id="rId33" Target="slides/slide10.xml" Type="http://schemas.openxmlformats.org/officeDocument/2006/relationships/slide"/><Relationship Id="rId34" Target="notesSlides/notesSlide10.xml" Type="http://schemas.openxmlformats.org/officeDocument/2006/relationships/notesSlide"/><Relationship Id="rId35" Target="slides/slide11.xml" Type="http://schemas.openxmlformats.org/officeDocument/2006/relationships/slide"/><Relationship Id="rId36" Target="notesSlides/notesSlide11.xml" Type="http://schemas.openxmlformats.org/officeDocument/2006/relationships/notesSlide"/><Relationship Id="rId37" Target="slides/slide12.xml" Type="http://schemas.openxmlformats.org/officeDocument/2006/relationships/slide"/><Relationship Id="rId38" Target="notesSlides/notesSlide12.xml" Type="http://schemas.openxmlformats.org/officeDocument/2006/relationships/notesSlide"/><Relationship Id="rId39" Target="slides/slide13.xml" Type="http://schemas.openxmlformats.org/officeDocument/2006/relationships/slide"/><Relationship Id="rId4" Target="slideMasters/slideMaster1.xml" Type="http://schemas.openxmlformats.org/officeDocument/2006/relationships/slideMaster"/><Relationship Id="rId40" Target="notesSlides/notesSlide13.xml" Type="http://schemas.openxmlformats.org/officeDocument/2006/relationships/notesSlide"/><Relationship Id="rId41" Target="slides/slide14.xml" Type="http://schemas.openxmlformats.org/officeDocument/2006/relationships/slide"/><Relationship Id="rId42" Target="notesSlides/notesSlide14.xml" Type="http://schemas.openxmlformats.org/officeDocument/2006/relationships/notesSlide"/><Relationship Id="rId43" Target="slides/slide15.xml" Type="http://schemas.openxmlformats.org/officeDocument/2006/relationships/slide"/><Relationship Id="rId44" Target="notesSlides/notesSlide15.xml" Type="http://schemas.openxmlformats.org/officeDocument/2006/relationships/notesSlide"/><Relationship Id="rId45" Target="slides/slide16.xml" Type="http://schemas.openxmlformats.org/officeDocument/2006/relationships/slide"/><Relationship Id="rId46" Target="notesSlides/notesSlide16.xml" Type="http://schemas.openxmlformats.org/officeDocument/2006/relationships/notesSlide"/><Relationship Id="rId47" Target="slides/slide17.xml" Type="http://schemas.openxmlformats.org/officeDocument/2006/relationships/slide"/><Relationship Id="rId48" Target="notesSlides/notesSlide17.xml" Type="http://schemas.openxmlformats.org/officeDocument/2006/relationships/notesSlide"/><Relationship Id="rId49" Target="slides/slide18.xml" Type="http://schemas.openxmlformats.org/officeDocument/2006/relationships/slide"/><Relationship Id="rId50" Target="notesSlides/notesSlide18.xml" Type="http://schemas.openxmlformats.org/officeDocument/2006/relationships/notesSlide"/><Relationship Id="rId6" Target="notesMasters/notesMaster1.xml" Type="http://schemas.openxmlformats.org/officeDocument/2006/relationships/notesMaster"/><Relationship Id="rId7" Target="theme/theme2.xml" Type="http://schemas.openxmlformats.org/officeDocument/2006/relationships/theme"/><Relationship Id="rId8" Target="slideMasters/slideMaster2.xml" Type="http://schemas.openxmlformats.org/officeDocument/2006/relationships/slideMaster"/><Relationship Id="rId9" Target="slideMasters/slideMaster3.xml" Type="http://schemas.openxmlformats.org/officeDocument/2006/relationships/slideMaster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1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1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1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1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5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1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6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18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9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Layouts/_rels/slideLayout21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22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Layouts/_rels/slideLayout23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.png" Type="http://schemas.openxmlformats.org/officeDocument/2006/relationships/image"/></Relationships>
</file>

<file path=ppt/slideLayouts/_rels/slideLayout24.xml.rels><?xml version="1.0" encoding="UTF-8" standalone="yes"?><Relationships xmlns="http://schemas.openxmlformats.org/package/2006/relationships"><Relationship Id="rId1" Target="../slideMasters/slideMaster4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25.xml.rels><?xml version="1.0" encoding="UTF-8" standalone="yes"?><Relationships xmlns="http://schemas.openxmlformats.org/package/2006/relationships"><Relationship Id="rId1" Target="../slideMasters/slideMaster4.xml" Type="http://schemas.openxmlformats.org/officeDocument/2006/relationships/slideMaster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11.svg" Type="http://schemas.openxmlformats.org/officeDocument/2006/relationships/image"/></Relationships>
</file>

<file path=ppt/slideLayouts/_rels/slideLayout26.xml.rels><?xml version="1.0" encoding="UTF-8" standalone="yes"?><Relationships xmlns="http://schemas.openxmlformats.org/package/2006/relationships"><Relationship Id="rId1" Target="../slideMasters/slideMaster4.xml" Type="http://schemas.openxmlformats.org/officeDocument/2006/relationships/slideMaster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27.xml.rels><?xml version="1.0" encoding="UTF-8" standalone="yes"?><Relationships xmlns="http://schemas.openxmlformats.org/package/2006/relationships"><Relationship Id="rId1" Target="../slideMasters/slideMaster4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28.xml.rels><?xml version="1.0" encoding="UTF-8" standalone="yes"?><Relationships xmlns="http://schemas.openxmlformats.org/package/2006/relationships"><Relationship Id="rId1" Target="../slideMasters/slideMaster4.xml" Type="http://schemas.openxmlformats.org/officeDocument/2006/relationships/slideMaster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Layouts/_rels/slideLayout29.xml.rels><?xml version="1.0" encoding="UTF-8" standalone="yes"?><Relationships xmlns="http://schemas.openxmlformats.org/package/2006/relationships"><Relationship Id="rId1" Target="../slideMasters/slideMaster4.xml" Type="http://schemas.openxmlformats.org/officeDocument/2006/relationships/slideMaster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.png" Type="http://schemas.openxmlformats.org/officeDocument/2006/relationships/image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<Relationships xmlns="http://schemas.openxmlformats.org/package/2006/relationships"><Relationship Id="rId1" Target="../slideMasters/slideMaster5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31.xml.rels><?xml version="1.0" encoding="UTF-8" standalone="yes"?><Relationships xmlns="http://schemas.openxmlformats.org/package/2006/relationships"><Relationship Id="rId1" Target="../slideMasters/slideMaster5.xml" Type="http://schemas.openxmlformats.org/officeDocument/2006/relationships/slideMaster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12.svg" Type="http://schemas.openxmlformats.org/officeDocument/2006/relationships/image"/></Relationships>
</file>

<file path=ppt/slideLayouts/_rels/slideLayout32.xml.rels><?xml version="1.0" encoding="UTF-8" standalone="yes"?><Relationships xmlns="http://schemas.openxmlformats.org/package/2006/relationships"><Relationship Id="rId1" Target="../slideMasters/slideMaster5.xml" Type="http://schemas.openxmlformats.org/officeDocument/2006/relationships/slideMaster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33.xml.rels><?xml version="1.0" encoding="UTF-8" standalone="yes"?><Relationships xmlns="http://schemas.openxmlformats.org/package/2006/relationships"><Relationship Id="rId1" Target="../slideMasters/slideMaster5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34.xml.rels><?xml version="1.0" encoding="UTF-8" standalone="yes"?><Relationships xmlns="http://schemas.openxmlformats.org/package/2006/relationships"><Relationship Id="rId1" Target="../slideMasters/slideMaster5.xml" Type="http://schemas.openxmlformats.org/officeDocument/2006/relationships/slideMaster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Layouts/_rels/slideLayout35.xml.rels><?xml version="1.0" encoding="UTF-8" standalone="yes"?><Relationships xmlns="http://schemas.openxmlformats.org/package/2006/relationships"><Relationship Id="rId1" Target="../slideMasters/slideMaster5.xml" Type="http://schemas.openxmlformats.org/officeDocument/2006/relationships/slideMaster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.png" Type="http://schemas.openxmlformats.org/officeDocument/2006/relationships/image"/></Relationships>
</file>

<file path=ppt/slideLayouts/_rels/slideLayout36.xml.rels><?xml version="1.0" encoding="UTF-8" standalone="yes"?><Relationships xmlns="http://schemas.openxmlformats.org/package/2006/relationships"><Relationship Id="rId1" Target="../slideMasters/slideMaster6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37.xml.rels><?xml version="1.0" encoding="UTF-8" standalone="yes"?><Relationships xmlns="http://schemas.openxmlformats.org/package/2006/relationships"><Relationship Id="rId1" Target="../slideMasters/slideMaster6.xml" Type="http://schemas.openxmlformats.org/officeDocument/2006/relationships/slideMaster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13.svg" Type="http://schemas.openxmlformats.org/officeDocument/2006/relationships/image"/></Relationships>
</file>

<file path=ppt/slideLayouts/_rels/slideLayout38.xml.rels><?xml version="1.0" encoding="UTF-8" standalone="yes"?><Relationships xmlns="http://schemas.openxmlformats.org/package/2006/relationships"><Relationship Id="rId1" Target="../slideMasters/slideMaster6.xml" Type="http://schemas.openxmlformats.org/officeDocument/2006/relationships/slideMaster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39.xml.rels><?xml version="1.0" encoding="UTF-8" standalone="yes"?><Relationships xmlns="http://schemas.openxmlformats.org/package/2006/relationships"><Relationship Id="rId1" Target="../slideMasters/slideMaster6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yes"?><Relationships xmlns="http://schemas.openxmlformats.org/package/2006/relationships"><Relationship Id="rId1" Target="../slideMasters/slideMaster6.xml" Type="http://schemas.openxmlformats.org/officeDocument/2006/relationships/slideMaster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Layouts/_rels/slideLayout41.xml.rels><?xml version="1.0" encoding="UTF-8" standalone="yes"?><Relationships xmlns="http://schemas.openxmlformats.org/package/2006/relationships"><Relationship Id="rId1" Target="../slideMasters/slideMaster6.xml" Type="http://schemas.openxmlformats.org/officeDocument/2006/relationships/slideMaster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.png" Type="http://schemas.openxmlformats.org/officeDocument/2006/relationships/image"/></Relationships>
</file>

<file path=ppt/slideLayouts/_rels/slideLayout42.xml.rels><?xml version="1.0" encoding="UTF-8" standalone="yes"?><Relationships xmlns="http://schemas.openxmlformats.org/package/2006/relationships"><Relationship Id="rId1" Target="../slideMasters/slideMaster7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43.xml.rels><?xml version="1.0" encoding="UTF-8" standalone="yes"?><Relationships xmlns="http://schemas.openxmlformats.org/package/2006/relationships"><Relationship Id="rId1" Target="../slideMasters/slideMaster7.xml" Type="http://schemas.openxmlformats.org/officeDocument/2006/relationships/slideMaster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14.svg" Type="http://schemas.openxmlformats.org/officeDocument/2006/relationships/image"/></Relationships>
</file>

<file path=ppt/slideLayouts/_rels/slideLayout44.xml.rels><?xml version="1.0" encoding="UTF-8" standalone="yes"?><Relationships xmlns="http://schemas.openxmlformats.org/package/2006/relationships"><Relationship Id="rId1" Target="../slideMasters/slideMaster7.xml" Type="http://schemas.openxmlformats.org/officeDocument/2006/relationships/slideMaster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45.xml.rels><?xml version="1.0" encoding="UTF-8" standalone="yes"?><Relationships xmlns="http://schemas.openxmlformats.org/package/2006/relationships"><Relationship Id="rId1" Target="../slideMasters/slideMaster7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46.xml.rels><?xml version="1.0" encoding="UTF-8" standalone="yes"?><Relationships xmlns="http://schemas.openxmlformats.org/package/2006/relationships"><Relationship Id="rId1" Target="../slideMasters/slideMaster7.xml" Type="http://schemas.openxmlformats.org/officeDocument/2006/relationships/slideMaster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Layouts/_rels/slideLayout47.xml.rels><?xml version="1.0" encoding="UTF-8" standalone="yes"?><Relationships xmlns="http://schemas.openxmlformats.org/package/2006/relationships"><Relationship Id="rId1" Target="../slideMasters/slideMaster7.xml" Type="http://schemas.openxmlformats.org/officeDocument/2006/relationships/slideMaster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.png" Type="http://schemas.openxmlformats.org/officeDocument/2006/relationships/image"/></Relationships>
</file>

<file path=ppt/slideLayouts/_rels/slideLayout48.xml.rels><?xml version="1.0" encoding="UTF-8" standalone="yes"?><Relationships xmlns="http://schemas.openxmlformats.org/package/2006/relationships"><Relationship Id="rId1" Target="../slideMasters/slideMaster8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49.xml.rels><?xml version="1.0" encoding="UTF-8" standalone="yes"?><Relationships xmlns="http://schemas.openxmlformats.org/package/2006/relationships"><Relationship Id="rId1" Target="../slideMasters/slideMaster8.xml" Type="http://schemas.openxmlformats.org/officeDocument/2006/relationships/slideMaster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yes"?><Relationships xmlns="http://schemas.openxmlformats.org/package/2006/relationships"><Relationship Id="rId1" Target="../slideMasters/slideMaster8.xml" Type="http://schemas.openxmlformats.org/officeDocument/2006/relationships/slideMaster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51.xml.rels><?xml version="1.0" encoding="UTF-8" standalone="yes"?><Relationships xmlns="http://schemas.openxmlformats.org/package/2006/relationships"><Relationship Id="rId1" Target="../slideMasters/slideMaster8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52.xml.rels><?xml version="1.0" encoding="UTF-8" standalone="yes"?><Relationships xmlns="http://schemas.openxmlformats.org/package/2006/relationships"><Relationship Id="rId1" Target="../slideMasters/slideMaster8.xml" Type="http://schemas.openxmlformats.org/officeDocument/2006/relationships/slideMaster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Layouts/_rels/slideLayout53.xml.rels><?xml version="1.0" encoding="UTF-8" standalone="yes"?><Relationships xmlns="http://schemas.openxmlformats.org/package/2006/relationships"><Relationship Id="rId1" Target="../slideMasters/slideMaster8.xml" Type="http://schemas.openxmlformats.org/officeDocument/2006/relationships/slideMaster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.png" Type="http://schemas.openxmlformats.org/officeDocument/2006/relationships/image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" type="body" sz="quarter" hasCustomPrompt="true"/>
          </p:nvPr>
        </p:nvSpPr>
        <p:spPr>
          <a:xfrm rot="0" flipH="false" flipV="false"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3" id="3"/>
          <p:cNvSpPr/>
          <p:nvPr>
            <p:ph idx="2" type="body" sz="quarter" hasCustomPrompt="true"/>
          </p:nvPr>
        </p:nvSpPr>
        <p:spPr>
          <a:xfrm rot="0" flipH="false" flipV="false"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3" type="body" sz="quarter" hasCustomPrompt="true"/>
          </p:nvPr>
        </p:nvSpPr>
        <p:spPr>
          <a:xfrm rot="0" flipH="false" flipV="false"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4" type="body" sz="quarter" hasCustomPrompt="true"/>
          </p:nvPr>
        </p:nvSpPr>
        <p:spPr>
          <a:xfrm rot="0" flipH="false" flipV="false"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535820" y="191096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817095" y="1834762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5" type="body" sz="quarter" hasCustomPrompt="true"/>
          </p:nvPr>
        </p:nvSpPr>
        <p:spPr>
          <a:xfrm rot="0" flipH="false" flipV="false"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135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6" type="body" sz="quarter" hasCustomPrompt="true"/>
          </p:nvPr>
        </p:nvSpPr>
        <p:spPr>
          <a:xfrm rot="0" flipH="false" flipV="false"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35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" type="body" sz="quarter" hasCustomPrompt="true"/>
          </p:nvPr>
        </p:nvSpPr>
        <p:spPr>
          <a:xfrm rot="0" flipH="false" flipV="false"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0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00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8" type="body" sz="quarter" hasCustomPrompt="true"/>
          </p:nvPr>
        </p:nvSpPr>
        <p:spPr>
          <a:xfrm rot="0" flipH="false" flipV="false"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>
            <p:ph idx="9" type="body" sz="quarter" hasCustomPrompt="true"/>
          </p:nvPr>
        </p:nvSpPr>
        <p:spPr>
          <a:xfrm rot="0" flipH="false" flipV="false"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600" b="true" i="false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600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936718" y="1261542"/>
            <a:ext cx="2620416" cy="2620416"/>
            <a:chOff x="936718" y="1261542"/>
            <a:chExt cx="2620416" cy="262041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0" flipH="false" flipV="false">
              <a:off x="936718" y="1261542"/>
              <a:ext cx="2620416" cy="2620416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name="Group 6" id="6"/>
            <p:cNvGrpSpPr/>
            <p:nvPr/>
          </p:nvGrpSpPr>
          <p:grpSpPr>
            <a:xfrm>
              <a:off x="1108992" y="1433816"/>
              <a:ext cx="2275867" cy="2275867"/>
              <a:chOff x="1108992" y="1433816"/>
              <a:chExt cx="2275867" cy="2275867"/>
            </a:xfrm>
          </p:grpSpPr>
          <p:pic>
            <p:nvPicPr>
              <p:cNvPr name="Picture 7" id="7"/>
              <p:cNvPicPr>
                <a:picLocks noChangeAspect="true"/>
              </p:cNvPicPr>
              <p:nvPr/>
            </p:nvPicPr>
            <p:blipFill>
              <a:blip r:embed="rId2"/>
              <a:srcRect l="0" r="0" t="0" b="0"/>
              <a:stretch>
                <a:fillRect/>
              </a:stretch>
            </p:blipFill>
            <p:spPr>
              <a:xfrm rot="0" flipH="false" flipV="false">
                <a:off x="1108992" y="1433816"/>
                <a:ext cx="2275867" cy="2275867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8" id="8"/>
              <p:cNvSpPr/>
              <p:nvPr/>
            </p:nvSpPr>
            <p:spPr>
              <a:xfrm rot="0" flipH="false" flipV="false">
                <a:off x="1147561" y="1472385"/>
                <a:ext cx="2198731" cy="2198731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name="AutoShape 9" id="9"/>
          <p:cNvSpPr/>
          <p:nvPr>
            <p:ph idx="10" type="pic" sz="quarter"/>
          </p:nvPr>
        </p:nvSpPr>
        <p:spPr>
          <a:xfrm rot="0" flipH="false" flipV="false"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2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0" id="10"/>
          <p:cNvSpPr/>
          <p:nvPr>
            <p:ph idx="11" type="body" sz="quarter" hasCustomPrompt="true"/>
          </p:nvPr>
        </p:nvSpPr>
        <p:spPr>
          <a:xfrm rot="0" flipH="false" flipV="false"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2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2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2" type="body" sz="quarter" hasCustomPrompt="true"/>
          </p:nvPr>
        </p:nvSpPr>
        <p:spPr>
          <a:xfrm rot="0" flipH="false" flipV="false"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3" id="3"/>
          <p:cNvSpPr/>
          <p:nvPr>
            <p:ph idx="13" type="body" sz="quarter" hasCustomPrompt="true"/>
          </p:nvPr>
        </p:nvSpPr>
        <p:spPr>
          <a:xfrm rot="0" flipH="false" flipV="false"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4" type="body" sz="quarter" hasCustomPrompt="true"/>
          </p:nvPr>
        </p:nvSpPr>
        <p:spPr>
          <a:xfrm rot="0" flipH="false" flipV="false"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15" type="body" sz="quarter" hasCustomPrompt="true"/>
          </p:nvPr>
        </p:nvSpPr>
        <p:spPr>
          <a:xfrm rot="0" flipH="false" flipV="false"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name="Group 5" id="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name="AutoShape 6" id="6"/>
            <p:cNvSpPr/>
            <p:nvPr/>
          </p:nvSpPr>
          <p:spPr>
            <a:xfrm rot="0" flipH="false" flipV="false"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20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3" id="3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6" type="body" sz="quarter" hasCustomPrompt="true"/>
          </p:nvPr>
        </p:nvSpPr>
        <p:spPr>
          <a:xfrm rot="0" flipH="false" flipV="false"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135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17" type="body" sz="quarter" hasCustomPrompt="true"/>
          </p:nvPr>
        </p:nvSpPr>
        <p:spPr>
          <a:xfrm rot="0" flipH="false" flipV="false"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35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8" type="body" sz="quarter" hasCustomPrompt="true"/>
          </p:nvPr>
        </p:nvSpPr>
        <p:spPr>
          <a:xfrm rot="0" flipH="false" flipV="false"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0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000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4" id="4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sp>
        <p:nvSpPr>
          <p:cNvPr name="AutoShape 6" id="6"/>
          <p:cNvSpPr/>
          <p:nvPr>
            <p:ph idx="19" type="body" sz="quarter" hasCustomPrompt="true"/>
          </p:nvPr>
        </p:nvSpPr>
        <p:spPr>
          <a:xfrm rot="0" flipH="false" flipV="false"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>
            <p:ph idx="20" type="body" sz="quarter" hasCustomPrompt="true"/>
          </p:nvPr>
        </p:nvSpPr>
        <p:spPr>
          <a:xfrm rot="0" flipH="false" flipV="false"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600" b="true" i="false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600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5" id="5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 flipH="false" flipV="false"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name="Group 9" id="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name="Picture 10" id="10"/>
              <p:cNvPicPr>
                <a:picLocks noChangeAspect="true"/>
              </p:cNvPicPr>
              <p:nvPr/>
            </p:nvPicPr>
            <p:blipFill>
              <a:blip r:embed="rId4"/>
              <a:srcRect l="0" r="0" t="0" b="0"/>
              <a:stretch>
                <a:fillRect/>
              </a:stretch>
            </p:blipFill>
            <p:spPr>
              <a:xfrm rot="0" flipH="false" flipV="false"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1" id="11"/>
              <p:cNvSpPr/>
              <p:nvPr/>
            </p:nvSpPr>
            <p:spPr>
              <a:xfrm rot="0" flipH="false" flipV="false"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name="AutoShape 12" id="12"/>
          <p:cNvSpPr/>
          <p:nvPr>
            <p:ph idx="21" type="pic" sz="quarter"/>
          </p:nvPr>
        </p:nvSpPr>
        <p:spPr>
          <a:xfrm rot="0" flipH="false" flipV="false"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2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3" id="13"/>
          <p:cNvSpPr/>
          <p:nvPr>
            <p:ph idx="22" type="body" sz="quarter" hasCustomPrompt="true"/>
          </p:nvPr>
        </p:nvSpPr>
        <p:spPr>
          <a:xfrm rot="0" flipH="false" flipV="false"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2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2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3" type="body" sz="quarter" hasCustomPrompt="true"/>
          </p:nvPr>
        </p:nvSpPr>
        <p:spPr>
          <a:xfrm rot="0" flipH="false" flipV="false"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3" id="3"/>
          <p:cNvSpPr/>
          <p:nvPr>
            <p:ph idx="24" type="body" sz="quarter" hasCustomPrompt="true"/>
          </p:nvPr>
        </p:nvSpPr>
        <p:spPr>
          <a:xfrm rot="0" flipH="false" flipV="false"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5" type="body" sz="quarter" hasCustomPrompt="true"/>
          </p:nvPr>
        </p:nvSpPr>
        <p:spPr>
          <a:xfrm rot="0" flipH="false" flipV="false"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26" type="body" sz="quarter" hasCustomPrompt="true"/>
          </p:nvPr>
        </p:nvSpPr>
        <p:spPr>
          <a:xfrm rot="0" flipH="false" flipV="false"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name="Group 5" id="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name="AutoShape 6" id="6"/>
            <p:cNvSpPr/>
            <p:nvPr/>
          </p:nvSpPr>
          <p:spPr>
            <a:xfrm rot="0" flipH="false" flipV="false"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20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7" type="body" sz="quarter" hasCustomPrompt="true"/>
          </p:nvPr>
        </p:nvSpPr>
        <p:spPr>
          <a:xfrm rot="0" flipH="false" flipV="false"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135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28" type="body" sz="quarter" hasCustomPrompt="true"/>
          </p:nvPr>
        </p:nvSpPr>
        <p:spPr>
          <a:xfrm rot="0" flipH="false" flipV="false"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35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9" type="body" sz="quarter" hasCustomPrompt="true"/>
          </p:nvPr>
        </p:nvSpPr>
        <p:spPr>
          <a:xfrm rot="0" flipH="false" flipV="false"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0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000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4" id="4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sp>
        <p:nvSpPr>
          <p:cNvPr name="AutoShape 6" id="6"/>
          <p:cNvSpPr/>
          <p:nvPr>
            <p:ph idx="30" type="body" sz="quarter" hasCustomPrompt="true"/>
          </p:nvPr>
        </p:nvSpPr>
        <p:spPr>
          <a:xfrm rot="0" flipH="false" flipV="false"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>
            <p:ph idx="31" type="body" sz="quarter" hasCustomPrompt="true"/>
          </p:nvPr>
        </p:nvSpPr>
        <p:spPr>
          <a:xfrm rot="0" flipH="false" flipV="false"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600" b="true" i="false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600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5" id="5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 flipH="false" flipV="false"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name="Group 9" id="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name="Picture 10" id="10"/>
              <p:cNvPicPr>
                <a:picLocks noChangeAspect="true"/>
              </p:cNvPicPr>
              <p:nvPr/>
            </p:nvPicPr>
            <p:blipFill>
              <a:blip r:embed="rId4"/>
              <a:srcRect l="0" r="0" t="0" b="0"/>
              <a:stretch>
                <a:fillRect/>
              </a:stretch>
            </p:blipFill>
            <p:spPr>
              <a:xfrm rot="0" flipH="false" flipV="false"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1" id="11"/>
              <p:cNvSpPr/>
              <p:nvPr/>
            </p:nvSpPr>
            <p:spPr>
              <a:xfrm rot="0" flipH="false" flipV="false"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name="AutoShape 12" id="12"/>
          <p:cNvSpPr/>
          <p:nvPr>
            <p:ph idx="32" type="pic" sz="quarter"/>
          </p:nvPr>
        </p:nvSpPr>
        <p:spPr>
          <a:xfrm rot="0" flipH="false" flipV="false"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2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3" id="13"/>
          <p:cNvSpPr/>
          <p:nvPr>
            <p:ph idx="33" type="body" sz="quarter" hasCustomPrompt="true"/>
          </p:nvPr>
        </p:nvSpPr>
        <p:spPr>
          <a:xfrm rot="0" flipH="false" flipV="false"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2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2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34" type="body" sz="quarter" hasCustomPrompt="true"/>
          </p:nvPr>
        </p:nvSpPr>
        <p:spPr>
          <a:xfrm rot="0" flipH="false" flipV="false"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3" id="3"/>
          <p:cNvSpPr/>
          <p:nvPr>
            <p:ph idx="35" type="body" sz="quarter" hasCustomPrompt="true"/>
          </p:nvPr>
        </p:nvSpPr>
        <p:spPr>
          <a:xfrm rot="0" flipH="false" flipV="false"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36" type="body" sz="quarter" hasCustomPrompt="true"/>
          </p:nvPr>
        </p:nvSpPr>
        <p:spPr>
          <a:xfrm rot="0" flipH="false" flipV="false"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37" type="body" sz="quarter" hasCustomPrompt="true"/>
          </p:nvPr>
        </p:nvSpPr>
        <p:spPr>
          <a:xfrm rot="0" flipH="false" flipV="false"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name="Group 5" id="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name="AutoShape 6" id="6"/>
            <p:cNvSpPr/>
            <p:nvPr/>
          </p:nvSpPr>
          <p:spPr>
            <a:xfrm rot="0" flipH="false" flipV="false"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20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38" type="body" sz="quarter" hasCustomPrompt="true"/>
          </p:nvPr>
        </p:nvSpPr>
        <p:spPr>
          <a:xfrm rot="0" flipH="false" flipV="false"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135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39" type="body" sz="quarter" hasCustomPrompt="true"/>
          </p:nvPr>
        </p:nvSpPr>
        <p:spPr>
          <a:xfrm rot="0" flipH="false" flipV="false"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35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40" type="body" sz="quarter" hasCustomPrompt="true"/>
          </p:nvPr>
        </p:nvSpPr>
        <p:spPr>
          <a:xfrm rot="0" flipH="false" flipV="false"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0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000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4" id="4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sp>
        <p:nvSpPr>
          <p:cNvPr name="AutoShape 6" id="6"/>
          <p:cNvSpPr/>
          <p:nvPr>
            <p:ph idx="41" type="body" sz="quarter" hasCustomPrompt="true"/>
          </p:nvPr>
        </p:nvSpPr>
        <p:spPr>
          <a:xfrm rot="0" flipH="false" flipV="false"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>
            <p:ph idx="42" type="body" sz="quarter" hasCustomPrompt="true"/>
          </p:nvPr>
        </p:nvSpPr>
        <p:spPr>
          <a:xfrm rot="0" flipH="false" flipV="false"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600" b="true" i="false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600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5" id="5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 flipH="false" flipV="false"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name="Group 9" id="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name="Picture 10" id="10"/>
              <p:cNvPicPr>
                <a:picLocks noChangeAspect="true"/>
              </p:cNvPicPr>
              <p:nvPr/>
            </p:nvPicPr>
            <p:blipFill>
              <a:blip r:embed="rId4"/>
              <a:srcRect l="0" r="0" t="0" b="0"/>
              <a:stretch>
                <a:fillRect/>
              </a:stretch>
            </p:blipFill>
            <p:spPr>
              <a:xfrm rot="0" flipH="false" flipV="false"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1" id="11"/>
              <p:cNvSpPr/>
              <p:nvPr/>
            </p:nvSpPr>
            <p:spPr>
              <a:xfrm rot="0" flipH="false" flipV="false"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name="AutoShape 12" id="12"/>
          <p:cNvSpPr/>
          <p:nvPr>
            <p:ph idx="43" type="pic" sz="quarter"/>
          </p:nvPr>
        </p:nvSpPr>
        <p:spPr>
          <a:xfrm rot="0" flipH="false" flipV="false"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2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3" id="13"/>
          <p:cNvSpPr/>
          <p:nvPr>
            <p:ph idx="44" type="body" sz="quarter" hasCustomPrompt="true"/>
          </p:nvPr>
        </p:nvSpPr>
        <p:spPr>
          <a:xfrm rot="0" flipH="false" flipV="false"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2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2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45" type="body" sz="quarter" hasCustomPrompt="true"/>
          </p:nvPr>
        </p:nvSpPr>
        <p:spPr>
          <a:xfrm rot="0" flipH="false" flipV="false"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3" id="3"/>
          <p:cNvSpPr/>
          <p:nvPr>
            <p:ph idx="46" type="body" sz="quarter" hasCustomPrompt="true"/>
          </p:nvPr>
        </p:nvSpPr>
        <p:spPr>
          <a:xfrm rot="0" flipH="false" flipV="false"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47" type="body" sz="quarter" hasCustomPrompt="true"/>
          </p:nvPr>
        </p:nvSpPr>
        <p:spPr>
          <a:xfrm rot="0" flipH="false" flipV="false"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48" type="body" sz="quarter" hasCustomPrompt="true"/>
          </p:nvPr>
        </p:nvSpPr>
        <p:spPr>
          <a:xfrm rot="0" flipH="false" flipV="false"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name="Group 5" id="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name="AutoShape 6" id="6"/>
            <p:cNvSpPr/>
            <p:nvPr/>
          </p:nvSpPr>
          <p:spPr>
            <a:xfrm rot="0" flipH="false" flipV="false"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20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49" type="body" sz="quarter" hasCustomPrompt="true"/>
          </p:nvPr>
        </p:nvSpPr>
        <p:spPr>
          <a:xfrm rot="0" flipH="false" flipV="false"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135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50" type="body" sz="quarter" hasCustomPrompt="true"/>
          </p:nvPr>
        </p:nvSpPr>
        <p:spPr>
          <a:xfrm rot="0" flipH="false" flipV="false"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35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51" type="body" sz="quarter" hasCustomPrompt="true"/>
          </p:nvPr>
        </p:nvSpPr>
        <p:spPr>
          <a:xfrm rot="0" flipH="false" flipV="false"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0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000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4" id="4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sp>
        <p:nvSpPr>
          <p:cNvPr name="AutoShape 6" id="6"/>
          <p:cNvSpPr/>
          <p:nvPr>
            <p:ph idx="52" type="body" sz="quarter" hasCustomPrompt="true"/>
          </p:nvPr>
        </p:nvSpPr>
        <p:spPr>
          <a:xfrm rot="0" flipH="false" flipV="false"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>
            <p:ph idx="53" type="body" sz="quarter" hasCustomPrompt="true"/>
          </p:nvPr>
        </p:nvSpPr>
        <p:spPr>
          <a:xfrm rot="0" flipH="false" flipV="false"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600" b="true" i="false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600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5" id="5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 flipH="false" flipV="false"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name="Group 9" id="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name="Picture 10" id="10"/>
              <p:cNvPicPr>
                <a:picLocks noChangeAspect="true"/>
              </p:cNvPicPr>
              <p:nvPr/>
            </p:nvPicPr>
            <p:blipFill>
              <a:blip r:embed="rId4"/>
              <a:srcRect l="0" r="0" t="0" b="0"/>
              <a:stretch>
                <a:fillRect/>
              </a:stretch>
            </p:blipFill>
            <p:spPr>
              <a:xfrm rot="0" flipH="false" flipV="false"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1" id="11"/>
              <p:cNvSpPr/>
              <p:nvPr/>
            </p:nvSpPr>
            <p:spPr>
              <a:xfrm rot="0" flipH="false" flipV="false"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name="AutoShape 12" id="12"/>
          <p:cNvSpPr/>
          <p:nvPr>
            <p:ph idx="54" type="pic" sz="quarter"/>
          </p:nvPr>
        </p:nvSpPr>
        <p:spPr>
          <a:xfrm rot="0" flipH="false" flipV="false"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2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3" id="13"/>
          <p:cNvSpPr/>
          <p:nvPr>
            <p:ph idx="55" type="body" sz="quarter" hasCustomPrompt="true"/>
          </p:nvPr>
        </p:nvSpPr>
        <p:spPr>
          <a:xfrm rot="0" flipH="false" flipV="false"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2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2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56" type="body" sz="quarter" hasCustomPrompt="true"/>
          </p:nvPr>
        </p:nvSpPr>
        <p:spPr>
          <a:xfrm rot="0" flipH="false" flipV="false"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3" id="3"/>
          <p:cNvSpPr/>
          <p:nvPr>
            <p:ph idx="57" type="body" sz="quarter" hasCustomPrompt="true"/>
          </p:nvPr>
        </p:nvSpPr>
        <p:spPr>
          <a:xfrm rot="0" flipH="false" flipV="false"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58" type="body" sz="quarter" hasCustomPrompt="true"/>
          </p:nvPr>
        </p:nvSpPr>
        <p:spPr>
          <a:xfrm rot="0" flipH="false" flipV="false"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59" type="body" sz="quarter" hasCustomPrompt="true"/>
          </p:nvPr>
        </p:nvSpPr>
        <p:spPr>
          <a:xfrm rot="0" flipH="false" flipV="false"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name="Group 5" id="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name="AutoShape 6" id="6"/>
            <p:cNvSpPr/>
            <p:nvPr/>
          </p:nvSpPr>
          <p:spPr>
            <a:xfrm rot="0" flipH="false" flipV="false"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20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0" type="body" sz="quarter" hasCustomPrompt="true"/>
          </p:nvPr>
        </p:nvSpPr>
        <p:spPr>
          <a:xfrm rot="0" flipH="false" flipV="false"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135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61" type="body" sz="quarter" hasCustomPrompt="true"/>
          </p:nvPr>
        </p:nvSpPr>
        <p:spPr>
          <a:xfrm rot="0" flipH="false" flipV="false"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35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2" type="body" sz="quarter" hasCustomPrompt="true"/>
          </p:nvPr>
        </p:nvSpPr>
        <p:spPr>
          <a:xfrm rot="0" flipH="false" flipV="false"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0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000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4" id="4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sp>
        <p:nvSpPr>
          <p:cNvPr name="AutoShape 6" id="6"/>
          <p:cNvSpPr/>
          <p:nvPr>
            <p:ph idx="63" type="body" sz="quarter" hasCustomPrompt="true"/>
          </p:nvPr>
        </p:nvSpPr>
        <p:spPr>
          <a:xfrm rot="0" flipH="false" flipV="false"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>
            <p:ph idx="64" type="body" sz="quarter" hasCustomPrompt="true"/>
          </p:nvPr>
        </p:nvSpPr>
        <p:spPr>
          <a:xfrm rot="0" flipH="false" flipV="false"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600" b="true" i="false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600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5" id="5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 flipH="false" flipV="false"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name="Group 9" id="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name="Picture 10" id="10"/>
              <p:cNvPicPr>
                <a:picLocks noChangeAspect="true"/>
              </p:cNvPicPr>
              <p:nvPr/>
            </p:nvPicPr>
            <p:blipFill>
              <a:blip r:embed="rId4"/>
              <a:srcRect l="0" r="0" t="0" b="0"/>
              <a:stretch>
                <a:fillRect/>
              </a:stretch>
            </p:blipFill>
            <p:spPr>
              <a:xfrm rot="0" flipH="false" flipV="false"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1" id="11"/>
              <p:cNvSpPr/>
              <p:nvPr/>
            </p:nvSpPr>
            <p:spPr>
              <a:xfrm rot="0" flipH="false" flipV="false"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name="AutoShape 12" id="12"/>
          <p:cNvSpPr/>
          <p:nvPr>
            <p:ph idx="65" type="pic" sz="quarter"/>
          </p:nvPr>
        </p:nvSpPr>
        <p:spPr>
          <a:xfrm rot="0" flipH="false" flipV="false"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2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3" id="13"/>
          <p:cNvSpPr/>
          <p:nvPr>
            <p:ph idx="66" type="body" sz="quarter" hasCustomPrompt="true"/>
          </p:nvPr>
        </p:nvSpPr>
        <p:spPr>
          <a:xfrm rot="0" flipH="false" flipV="false"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2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2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7" type="body" sz="quarter" hasCustomPrompt="true"/>
          </p:nvPr>
        </p:nvSpPr>
        <p:spPr>
          <a:xfrm rot="0" flipH="false" flipV="false"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3" id="3"/>
          <p:cNvSpPr/>
          <p:nvPr>
            <p:ph idx="68" type="body" sz="quarter" hasCustomPrompt="true"/>
          </p:nvPr>
        </p:nvSpPr>
        <p:spPr>
          <a:xfrm rot="0" flipH="false" flipV="false"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9" type="body" sz="quarter" hasCustomPrompt="true"/>
          </p:nvPr>
        </p:nvSpPr>
        <p:spPr>
          <a:xfrm rot="0" flipH="false" flipV="false"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70" type="body" sz="quarter" hasCustomPrompt="true"/>
          </p:nvPr>
        </p:nvSpPr>
        <p:spPr>
          <a:xfrm rot="0" flipH="false" flipV="false"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817095" y="2920612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Shape 3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Shape 3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1" type="body" sz="quarter" hasCustomPrompt="true"/>
          </p:nvPr>
        </p:nvSpPr>
        <p:spPr>
          <a:xfrm rot="0" flipH="false" flipV="false"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1350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name="AutoShape 3" id="3"/>
          <p:cNvSpPr/>
          <p:nvPr>
            <p:ph idx="72" type="body" sz="quarter" hasCustomPrompt="true"/>
          </p:nvPr>
        </p:nvSpPr>
        <p:spPr>
          <a:xfrm rot="0" flipH="false" flipV="false"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13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false" i="false" strike="noStrike" u="none" sz="135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3" type="body" sz="quarter" hasCustomPrompt="true"/>
          </p:nvPr>
        </p:nvSpPr>
        <p:spPr>
          <a:xfrm rot="0" flipH="false" flipV="false"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0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000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4" id="4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sp>
        <p:nvSpPr>
          <p:cNvPr name="AutoShape 6" id="6"/>
          <p:cNvSpPr/>
          <p:nvPr>
            <p:ph idx="74" type="body" sz="quarter" hasCustomPrompt="true"/>
          </p:nvPr>
        </p:nvSpPr>
        <p:spPr>
          <a:xfrm rot="0" flipH="false" flipV="false"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8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800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>
            <p:ph idx="75" type="body" sz="quarter" hasCustomPrompt="true"/>
          </p:nvPr>
        </p:nvSpPr>
        <p:spPr>
          <a:xfrm rot="0" flipH="false" flipV="false"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3600" b="true" i="false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600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name="AutoShape 5" id="5"/>
            <p:cNvSpPr/>
            <p:nvPr/>
          </p:nvSpPr>
          <p:spPr>
            <a:xfrm rot="0" flipH="false" flipV="false"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050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 flipH="false" flipV="false"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name="Group 9" id="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name="Picture 10" id="10"/>
              <p:cNvPicPr>
                <a:picLocks noChangeAspect="true"/>
              </p:cNvPicPr>
              <p:nvPr/>
            </p:nvPicPr>
            <p:blipFill>
              <a:blip r:embed="rId4"/>
              <a:srcRect l="0" r="0" t="0" b="0"/>
              <a:stretch>
                <a:fillRect/>
              </a:stretch>
            </p:blipFill>
            <p:spPr>
              <a:xfrm rot="0" flipH="false" flipV="false"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1" id="11"/>
              <p:cNvSpPr/>
              <p:nvPr/>
            </p:nvSpPr>
            <p:spPr>
              <a:xfrm rot="0" flipH="false" flipV="false"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name="AutoShape 12" id="12"/>
          <p:cNvSpPr/>
          <p:nvPr>
            <p:ph idx="76" type="pic" sz="quarter"/>
          </p:nvPr>
        </p:nvSpPr>
        <p:spPr>
          <a:xfrm rot="0" flipH="false" flipV="false"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ctr">
              <a:defRPr sz="2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name="AutoShape 13" id="13"/>
          <p:cNvSpPr/>
          <p:nvPr>
            <p:ph idx="77" type="body" sz="quarter" hasCustomPrompt="true"/>
          </p:nvPr>
        </p:nvSpPr>
        <p:spPr>
          <a:xfrm rot="0" flipH="false" flipV="false"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lIns="95250" rIns="95250" tIns="95250" bIns="95250">
            <a:noAutofit/>
          </a:bodyPr>
          <a:lstStyle>
            <a:lvl1pPr algn="l">
              <a:defRPr sz="1200" b="fals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200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Relationship Id="rId2" Target="../slideLayouts/slideLayout12.xml" Type="http://schemas.openxmlformats.org/officeDocument/2006/relationships/slideLayout"/><Relationship Id="rId3" Target="../slideLayouts/slideLayout13.xml" Type="http://schemas.openxmlformats.org/officeDocument/2006/relationships/slideLayout"/><Relationship Id="rId4" Target="../slideLayouts/slideLayout14.xml" Type="http://schemas.openxmlformats.org/officeDocument/2006/relationships/slideLayout"/><Relationship Id="rId5" Target="../slideLayouts/slideLayout15.xml" Type="http://schemas.openxmlformats.org/officeDocument/2006/relationships/slideLayout"/><Relationship Id="rId6" Target="../slideLayouts/slideLayout16.xml" Type="http://schemas.openxmlformats.org/officeDocument/2006/relationships/slideLayout"/><Relationship Id="rId7" Target="../slideLayouts/slideLayout17.xml" Type="http://schemas.openxmlformats.org/officeDocument/2006/relationships/slideLayout"/></Relationships>
</file>

<file path=ppt/slideMasters/_rels/slideMaster3.xml.rels><?xml version="1.0" encoding="UTF-8" standalone="yes"?><Relationships xmlns="http://schemas.openxmlformats.org/package/2006/relationships"><Relationship Id="rId1" Target="../theme/theme4.xml" Type="http://schemas.openxmlformats.org/officeDocument/2006/relationships/theme"/><Relationship Id="rId2" Target="../slideLayouts/slideLayout18.xml" Type="http://schemas.openxmlformats.org/officeDocument/2006/relationships/slideLayout"/><Relationship Id="rId3" Target="../slideLayouts/slideLayout19.xml" Type="http://schemas.openxmlformats.org/officeDocument/2006/relationships/slideLayout"/><Relationship Id="rId4" Target="../slideLayouts/slideLayout20.xml" Type="http://schemas.openxmlformats.org/officeDocument/2006/relationships/slideLayout"/><Relationship Id="rId5" Target="../slideLayouts/slideLayout21.xml" Type="http://schemas.openxmlformats.org/officeDocument/2006/relationships/slideLayout"/><Relationship Id="rId6" Target="../slideLayouts/slideLayout22.xml" Type="http://schemas.openxmlformats.org/officeDocument/2006/relationships/slideLayout"/><Relationship Id="rId7" Target="../slideLayouts/slideLayout23.xml" Type="http://schemas.openxmlformats.org/officeDocument/2006/relationships/slideLayout"/></Relationships>
</file>

<file path=ppt/slideMasters/_rels/slideMaster4.xml.rels><?xml version="1.0" encoding="UTF-8" standalone="yes"?><Relationships xmlns="http://schemas.openxmlformats.org/package/2006/relationships"><Relationship Id="rId1" Target="../theme/theme5.xml" Type="http://schemas.openxmlformats.org/officeDocument/2006/relationships/theme"/><Relationship Id="rId2" Target="../slideLayouts/slideLayout24.xml" Type="http://schemas.openxmlformats.org/officeDocument/2006/relationships/slideLayout"/><Relationship Id="rId3" Target="../slideLayouts/slideLayout25.xml" Type="http://schemas.openxmlformats.org/officeDocument/2006/relationships/slideLayout"/><Relationship Id="rId4" Target="../slideLayouts/slideLayout26.xml" Type="http://schemas.openxmlformats.org/officeDocument/2006/relationships/slideLayout"/><Relationship Id="rId5" Target="../slideLayouts/slideLayout27.xml" Type="http://schemas.openxmlformats.org/officeDocument/2006/relationships/slideLayout"/><Relationship Id="rId6" Target="../slideLayouts/slideLayout28.xml" Type="http://schemas.openxmlformats.org/officeDocument/2006/relationships/slideLayout"/><Relationship Id="rId7" Target="../slideLayouts/slideLayout29.xml" Type="http://schemas.openxmlformats.org/officeDocument/2006/relationships/slideLayout"/></Relationships>
</file>

<file path=ppt/slideMasters/_rels/slideMaster5.xml.rels><?xml version="1.0" encoding="UTF-8" standalone="yes"?><Relationships xmlns="http://schemas.openxmlformats.org/package/2006/relationships"><Relationship Id="rId1" Target="../theme/theme6.xml" Type="http://schemas.openxmlformats.org/officeDocument/2006/relationships/theme"/><Relationship Id="rId2" Target="../slideLayouts/slideLayout30.xml" Type="http://schemas.openxmlformats.org/officeDocument/2006/relationships/slideLayout"/><Relationship Id="rId3" Target="../slideLayouts/slideLayout31.xml" Type="http://schemas.openxmlformats.org/officeDocument/2006/relationships/slideLayout"/><Relationship Id="rId4" Target="../slideLayouts/slideLayout32.xml" Type="http://schemas.openxmlformats.org/officeDocument/2006/relationships/slideLayout"/><Relationship Id="rId5" Target="../slideLayouts/slideLayout33.xml" Type="http://schemas.openxmlformats.org/officeDocument/2006/relationships/slideLayout"/><Relationship Id="rId6" Target="../slideLayouts/slideLayout34.xml" Type="http://schemas.openxmlformats.org/officeDocument/2006/relationships/slideLayout"/><Relationship Id="rId7" Target="../slideLayouts/slideLayout35.xml" Type="http://schemas.openxmlformats.org/officeDocument/2006/relationships/slideLayout"/></Relationships>
</file>

<file path=ppt/slideMasters/_rels/slideMaster6.xml.rels><?xml version="1.0" encoding="UTF-8" standalone="yes"?><Relationships xmlns="http://schemas.openxmlformats.org/package/2006/relationships"><Relationship Id="rId1" Target="../theme/theme7.xml" Type="http://schemas.openxmlformats.org/officeDocument/2006/relationships/theme"/><Relationship Id="rId2" Target="../slideLayouts/slideLayout36.xml" Type="http://schemas.openxmlformats.org/officeDocument/2006/relationships/slideLayout"/><Relationship Id="rId3" Target="../slideLayouts/slideLayout37.xml" Type="http://schemas.openxmlformats.org/officeDocument/2006/relationships/slideLayout"/><Relationship Id="rId4" Target="../slideLayouts/slideLayout38.xml" Type="http://schemas.openxmlformats.org/officeDocument/2006/relationships/slideLayout"/><Relationship Id="rId5" Target="../slideLayouts/slideLayout39.xml" Type="http://schemas.openxmlformats.org/officeDocument/2006/relationships/slideLayout"/><Relationship Id="rId6" Target="../slideLayouts/slideLayout40.xml" Type="http://schemas.openxmlformats.org/officeDocument/2006/relationships/slideLayout"/><Relationship Id="rId7" Target="../slideLayouts/slideLayout41.xml" Type="http://schemas.openxmlformats.org/officeDocument/2006/relationships/slideLayout"/></Relationships>
</file>

<file path=ppt/slideMasters/_rels/slideMaster7.xml.rels><?xml version="1.0" encoding="UTF-8" standalone="yes"?><Relationships xmlns="http://schemas.openxmlformats.org/package/2006/relationships"><Relationship Id="rId1" Target="../theme/theme8.xml" Type="http://schemas.openxmlformats.org/officeDocument/2006/relationships/theme"/><Relationship Id="rId2" Target="../slideLayouts/slideLayout42.xml" Type="http://schemas.openxmlformats.org/officeDocument/2006/relationships/slideLayout"/><Relationship Id="rId3" Target="../slideLayouts/slideLayout43.xml" Type="http://schemas.openxmlformats.org/officeDocument/2006/relationships/slideLayout"/><Relationship Id="rId4" Target="../slideLayouts/slideLayout44.xml" Type="http://schemas.openxmlformats.org/officeDocument/2006/relationships/slideLayout"/><Relationship Id="rId5" Target="../slideLayouts/slideLayout45.xml" Type="http://schemas.openxmlformats.org/officeDocument/2006/relationships/slideLayout"/><Relationship Id="rId6" Target="../slideLayouts/slideLayout46.xml" Type="http://schemas.openxmlformats.org/officeDocument/2006/relationships/slideLayout"/><Relationship Id="rId7" Target="../slideLayouts/slideLayout47.xml" Type="http://schemas.openxmlformats.org/officeDocument/2006/relationships/slideLayout"/></Relationships>
</file>

<file path=ppt/slideMasters/_rels/slideMaster8.xml.rels><?xml version="1.0" encoding="UTF-8" standalone="yes"?><Relationships xmlns="http://schemas.openxmlformats.org/package/2006/relationships"><Relationship Id="rId1" Target="../theme/theme9.xml" Type="http://schemas.openxmlformats.org/officeDocument/2006/relationships/theme"/><Relationship Id="rId2" Target="../slideLayouts/slideLayout48.xml" Type="http://schemas.openxmlformats.org/officeDocument/2006/relationships/slideLayout"/><Relationship Id="rId3" Target="../slideLayouts/slideLayout49.xml" Type="http://schemas.openxmlformats.org/officeDocument/2006/relationships/slideLayout"/><Relationship Id="rId4" Target="../slideLayouts/slideLayout50.xml" Type="http://schemas.openxmlformats.org/officeDocument/2006/relationships/slideLayout"/><Relationship Id="rId5" Target="../slideLayouts/slideLayout51.xml" Type="http://schemas.openxmlformats.org/officeDocument/2006/relationships/slideLayout"/><Relationship Id="rId6" Target="../slideLayouts/slideLayout52.xml" Type="http://schemas.openxmlformats.org/officeDocument/2006/relationships/slideLayout"/><Relationship Id="rId7" Target="../slideLayouts/slideLayout53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100F15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100F15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100F15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100F15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100F15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100F15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100F15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media/image45.png" Type="http://schemas.openxmlformats.org/officeDocument/2006/relationships/image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16.xml" Type="http://schemas.openxmlformats.org/officeDocument/2006/relationships/slideLayout"/><Relationship Id="rId10" Target="../media/image53.svg" Type="http://schemas.openxmlformats.org/officeDocument/2006/relationships/image"/><Relationship Id="rId11" Target="../media/image35.png" Type="http://schemas.openxmlformats.org/officeDocument/2006/relationships/image"/><Relationship Id="rId12" Target="../media/image5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notesSlides/notesSlide11.xml" Type="http://schemas.openxmlformats.org/officeDocument/2006/relationships/notesSlide"/><Relationship Id="rId2" Target="../media/image6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media/image57.png" Type="http://schemas.openxmlformats.org/officeDocument/2006/relationships/image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notesSlides/notesSlide13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media/image60.png" Type="http://schemas.openxmlformats.org/officeDocument/2006/relationships/image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media/image61.png" Type="http://schemas.openxmlformats.org/officeDocument/2006/relationships/image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16.xml" Type="http://schemas.openxmlformats.org/officeDocument/2006/relationships/slideLayout"/><Relationship Id="rId2" Target="../media/image62.png" Type="http://schemas.openxmlformats.org/officeDocument/2006/relationships/image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52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media/image15.png" Type="http://schemas.openxmlformats.org/officeDocument/2006/relationships/image"/><Relationship Id="rId3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21.xml" Type="http://schemas.openxmlformats.org/officeDocument/2006/relationships/slideLayout"/><Relationship Id="rId2" Target="../media/image16.png" Type="http://schemas.openxmlformats.org/officeDocument/2006/relationships/image"/><Relationship Id="rId3" Target="../media/media1.mp4" Type="http://schemas.microsoft.com/office/2007/relationships/media"/><Relationship Id="rId4" Target="../media/media1.mp4" Type="http://schemas.openxmlformats.org/officeDocument/2006/relationships/video"/><Relationship Id="rId5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media/image17.png" Type="http://schemas.openxmlformats.org/officeDocument/2006/relationships/image"/><Relationship Id="rId3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16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notesSlides/notesSlide6.xml" Type="http://schemas.openxmlformats.org/officeDocument/2006/relationships/notesSlid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39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39.xml" Type="http://schemas.openxmlformats.org/officeDocument/2006/relationships/slideLayout"/><Relationship Id="rId2" Target="../media/image32.png" Type="http://schemas.openxmlformats.org/officeDocument/2006/relationships/image"/><Relationship Id="rId3" Target="../media/image6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notesSlides/notesSlide9.xml" Type="http://schemas.openxmlformats.org/officeDocument/2006/relationships/notesSlid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6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1561348" y="2171700"/>
            <a:ext cx="6021305" cy="800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rtlCol="false" lIns="95250" rIns="95250" tIns="95250" bIns="9525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4800">
                <a:solidFill>
                  <a:srgbClr val="FFFFFF"/>
                </a:solidFill>
              </a:rPr>
              <a:t>Bank of Chain </a:t>
            </a:r>
            <a:r>
              <a:rPr lang="en-US" b="true" i="false" strike="noStrike" u="none" sz="2400">
                <a:solidFill>
                  <a:srgbClr val="FFFFFF"/>
                </a:solidFill>
              </a:rPr>
              <a:t>On Aptos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281535" y="981779"/>
            <a:ext cx="8580929" cy="3705714"/>
          </a:xfrm>
          <a:prstGeom prst="roundRect">
            <a:avLst>
              <a:gd name="adj" fmla="val 6168"/>
            </a:avLst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1440000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450604" y="1726027"/>
            <a:ext cx="2713719" cy="2705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1"/>
              <a:defRPr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Allocate funds preferentially to high-yield liquidity pools.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/>
            </a:r>
            <a:endParaRPr lang="en-US" sz="1100"/>
          </a:p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1"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Limit pool investments to </a:t>
            </a:r>
            <a:r>
              <a:rPr lang="en-US" b="false" i="false" strike="noStrike" u="none" sz="1200">
                <a:solidFill>
                  <a:srgbClr val="FF00D7"/>
                </a:solidFill>
              </a:rPr>
              <a:t>30%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> of total assets.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/>
            </a:r>
          </a:p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1"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Ensure pool investments do not exceed </a:t>
            </a:r>
            <a:r>
              <a:rPr lang="en-US" b="false" i="false" strike="noStrike" u="none" sz="1200">
                <a:solidFill>
                  <a:srgbClr val="FF00D7"/>
                </a:solidFill>
              </a:rPr>
              <a:t>50%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> of locked positions.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/>
            </a:r>
          </a:p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1"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Aggregate investments in a protocol's pools should cap at </a:t>
            </a:r>
            <a:r>
              <a:rPr lang="en-US" b="false" i="false" strike="noStrike" u="none" sz="1200">
                <a:solidFill>
                  <a:srgbClr val="FF00D7"/>
                </a:solidFill>
              </a:rPr>
              <a:t>40%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> of total assets.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/>
            </a:r>
          </a:p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1"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egularly assess earnings and rebalance funds for net benefit.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3381850" y="1364411"/>
            <a:ext cx="5318619" cy="2940450"/>
          </a:xfrm>
          <a:prstGeom prst="roundRect">
            <a:avLst>
              <a:gd name="adj" fmla="val 5182"/>
            </a:avLst>
          </a:prstGeom>
          <a:ln>
            <a:noFill/>
            <a:prstDash val="solid"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341396" y="1202430"/>
            <a:ext cx="2334404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Funding Allocation Rules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2580464" y="271324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rtlCol="false" lIns="95250" rIns="95250" tIns="95250" bIns="9525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</a:rPr>
              <a:t>Safe</a:t>
            </a:r>
            <a:r>
              <a:rPr lang="en-US" b="true" i="false" strike="noStrike" u="none" sz="1800">
                <a:solidFill>
                  <a:srgbClr val="FFFFFF"/>
                </a:solidFill>
              </a:rPr>
              <a:t>：Risk Management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3469214" y="2730256"/>
            <a:ext cx="858092" cy="858092"/>
            <a:chOff x="3469214" y="2730256"/>
            <a:chExt cx="858092" cy="858092"/>
          </a:xfrm>
        </p:grpSpPr>
        <p:grpSp>
          <p:nvGrpSpPr>
            <p:cNvPr name="Group 3" id="3"/>
            <p:cNvGrpSpPr/>
            <p:nvPr/>
          </p:nvGrpSpPr>
          <p:grpSpPr>
            <a:xfrm>
              <a:off x="3469214" y="2730256"/>
              <a:ext cx="858092" cy="858092"/>
              <a:chOff x="3469214" y="2730256"/>
              <a:chExt cx="858092" cy="858092"/>
            </a:xfrm>
          </p:grpSpPr>
          <p:pic>
            <p:nvPicPr>
              <p:cNvPr name="Picture 4" id="4"/>
              <p:cNvPicPr>
                <a:picLocks noChangeAspect="true"/>
              </p:cNvPicPr>
              <p:nvPr/>
            </p:nvPicPr>
            <p:blipFill>
              <a:blip r:embed="rId2"/>
              <a:srcRect l="0" r="0" t="0" b="0"/>
              <a:stretch>
                <a:fillRect/>
              </a:stretch>
            </p:blipFill>
            <p:spPr>
              <a:xfrm rot="0" flipH="false" flipV="false">
                <a:off x="3469214" y="2730256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5" id="5"/>
              <p:cNvSpPr/>
              <p:nvPr/>
            </p:nvSpPr>
            <p:spPr>
              <a:xfrm rot="0" flipH="false" flipV="false">
                <a:off x="3483755" y="2744798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3667873" y="2928915"/>
            <a:ext cx="460774" cy="46077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3469214" y="1523664"/>
            <a:ext cx="826466" cy="826466"/>
            <a:chOff x="3469214" y="1523664"/>
            <a:chExt cx="826466" cy="826466"/>
          </a:xfrm>
        </p:grpSpPr>
        <p:grpSp>
          <p:nvGrpSpPr>
            <p:cNvPr name="Group 8" id="8"/>
            <p:cNvGrpSpPr/>
            <p:nvPr/>
          </p:nvGrpSpPr>
          <p:grpSpPr>
            <a:xfrm>
              <a:off x="3469214" y="1523664"/>
              <a:ext cx="826466" cy="826466"/>
              <a:chOff x="3469214" y="1523664"/>
              <a:chExt cx="826466" cy="826466"/>
            </a:xfrm>
          </p:grpSpPr>
          <p:pic>
            <p:nvPicPr>
              <p:cNvPr name="Picture 9" id="9"/>
              <p:cNvPicPr>
                <a:picLocks noChangeAspect="true"/>
              </p:cNvPicPr>
              <p:nvPr/>
            </p:nvPicPr>
            <p:blipFill>
              <a:blip r:embed="rId2"/>
              <a:srcRect l="0" r="0" t="0" b="0"/>
              <a:stretch>
                <a:fillRect/>
              </a:stretch>
            </p:blipFill>
            <p:spPr>
              <a:xfrm rot="0" flipH="false" flipV="false">
                <a:off x="3469214" y="1523664"/>
                <a:ext cx="826466" cy="826466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0" id="10"/>
              <p:cNvSpPr/>
              <p:nvPr/>
            </p:nvSpPr>
            <p:spPr>
              <a:xfrm rot="0" flipH="false" flipV="false">
                <a:off x="3483219" y="1537670"/>
                <a:ext cx="798454" cy="798454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3660551" y="1715002"/>
            <a:ext cx="443791" cy="44379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3469214" y="263561"/>
            <a:ext cx="912404" cy="912404"/>
            <a:chOff x="3469214" y="263561"/>
            <a:chExt cx="912404" cy="912404"/>
          </a:xfrm>
        </p:grpSpPr>
        <p:grpSp>
          <p:nvGrpSpPr>
            <p:cNvPr name="Group 13" id="13"/>
            <p:cNvGrpSpPr/>
            <p:nvPr/>
          </p:nvGrpSpPr>
          <p:grpSpPr>
            <a:xfrm>
              <a:off x="3469214" y="263561"/>
              <a:ext cx="912404" cy="912404"/>
              <a:chOff x="3469214" y="263561"/>
              <a:chExt cx="912404" cy="912404"/>
            </a:xfrm>
          </p:grpSpPr>
          <p:pic>
            <p:nvPicPr>
              <p:cNvPr name="Picture 14" id="14"/>
              <p:cNvPicPr>
                <a:picLocks noChangeAspect="true"/>
              </p:cNvPicPr>
              <p:nvPr/>
            </p:nvPicPr>
            <p:blipFill>
              <a:blip r:embed="rId2"/>
              <a:srcRect l="0" r="0" t="0" b="0"/>
              <a:stretch>
                <a:fillRect/>
              </a:stretch>
            </p:blipFill>
            <p:spPr>
              <a:xfrm rot="0" flipH="false" flipV="false">
                <a:off x="3469214" y="263561"/>
                <a:ext cx="912404" cy="91240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5" id="15"/>
              <p:cNvSpPr/>
              <p:nvPr/>
            </p:nvSpPr>
            <p:spPr>
              <a:xfrm rot="0" flipH="false" flipV="false">
                <a:off x="3484676" y="279024"/>
                <a:ext cx="881480" cy="881480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3684598" y="478946"/>
            <a:ext cx="481635" cy="481635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4390110" y="209909"/>
            <a:ext cx="4509847" cy="949083"/>
            <a:chOff x="4390110" y="209909"/>
            <a:chExt cx="4509847" cy="949083"/>
          </a:xfrm>
        </p:grpSpPr>
        <p:sp>
          <p:nvSpPr>
            <p:cNvPr name="AutoShape 18" id="18"/>
            <p:cNvSpPr/>
            <p:nvPr/>
          </p:nvSpPr>
          <p:spPr>
            <a:xfrm rot="0" flipH="false" flipV="false">
              <a:off x="4499407" y="511292"/>
              <a:ext cx="4400550" cy="6477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200">
                  <a:solidFill>
                    <a:srgbClr val="FFFFFF">
                      <a:alpha val="69804"/>
                    </a:srgbClr>
                  </a:solidFill>
                </a:rPr>
                <a:t>Integrate DeFi </a:t>
              </a:r>
              <a:r>
                <a:rPr lang="en-US" b="false" i="false" strike="noStrike" u="none" sz="1200">
                  <a:solidFill>
                    <a:srgbClr val="FFFFFF">
                      <a:alpha val="69804"/>
                    </a:srgbClr>
                  </a:solidFill>
                </a:rPr>
                <a:t>protocols</a:t>
              </a:r>
              <a:r>
                <a:rPr lang="en-US" b="false" i="false" strike="noStrike" u="none" sz="1200">
                  <a:solidFill>
                    <a:srgbClr val="FFFFFF">
                      <a:alpha val="69804"/>
                    </a:srgbClr>
                  </a:solidFill>
                </a:rPr>
                <a:t> with a proven track record of good, safe, and high-yield performance.</a:t>
              </a:r>
              <a:endParaRPr lang="en-US" sz="1100"/>
            </a:p>
          </p:txBody>
        </p:sp>
        <p:sp>
          <p:nvSpPr>
            <p:cNvPr name="AutoShape 19" id="19"/>
            <p:cNvSpPr/>
            <p:nvPr/>
          </p:nvSpPr>
          <p:spPr>
            <a:xfrm rot="0" flipH="false" flipV="false">
              <a:off x="4390110" y="209909"/>
              <a:ext cx="4399513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Integrate high-quality DeFi </a:t>
              </a:r>
              <a:r>
                <a:rPr lang="en-US" b="true" i="false" strike="noStrike" u="none" sz="1350">
                  <a:solidFill>
                    <a:srgbClr val="FFFFFF"/>
                  </a:solidFill>
                </a:rPr>
                <a:t>protocols</a:t>
              </a:r>
              <a:endParaRPr lang="en-US" sz="1100"/>
            </a:p>
          </p:txBody>
        </p:sp>
      </p:grpSp>
      <p:grpSp>
        <p:nvGrpSpPr>
          <p:cNvPr name="Group 20" id="20"/>
          <p:cNvGrpSpPr/>
          <p:nvPr/>
        </p:nvGrpSpPr>
        <p:grpSpPr>
          <a:xfrm>
            <a:off x="4390110" y="1443974"/>
            <a:ext cx="4935780" cy="922100"/>
            <a:chOff x="4390110" y="1443974"/>
            <a:chExt cx="4935780" cy="922100"/>
          </a:xfrm>
        </p:grpSpPr>
        <p:sp>
          <p:nvSpPr>
            <p:cNvPr name="AutoShape 21" id="21"/>
            <p:cNvSpPr/>
            <p:nvPr/>
          </p:nvSpPr>
          <p:spPr>
            <a:xfrm rot="0" flipH="false" flipV="false">
              <a:off x="4572000" y="1718374"/>
              <a:ext cx="4753890" cy="6477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200">
                  <a:solidFill>
                    <a:srgbClr val="FFFFFF">
                      <a:alpha val="69804"/>
                    </a:srgbClr>
                  </a:solidFill>
                </a:rPr>
                <a:t>Leveraging the low GAS characteristics of the Aptos blockchain, enable automated and swift harvesting and reinvestment.</a:t>
              </a:r>
              <a:endParaRPr lang="en-US" sz="1100"/>
            </a:p>
          </p:txBody>
        </p:sp>
        <p:sp>
          <p:nvSpPr>
            <p:cNvPr name="AutoShape 22" id="22"/>
            <p:cNvSpPr/>
            <p:nvPr/>
          </p:nvSpPr>
          <p:spPr>
            <a:xfrm rot="0" flipH="false" flipV="false">
              <a:off x="4390110" y="1443974"/>
              <a:ext cx="4753890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Earn </a:t>
              </a:r>
              <a:r>
                <a:rPr lang="en-US" b="true" i="false" strike="noStrike" u="none" sz="1350">
                  <a:solidFill>
                    <a:srgbClr val="FFFFFF"/>
                  </a:solidFill>
                </a:rPr>
                <a:t>compound interest</a:t>
              </a:r>
              <a:r>
                <a:rPr lang="en-US" b="true" i="false" strike="noStrike" u="none" sz="1350">
                  <a:solidFill>
                    <a:srgbClr val="FFFFFF"/>
                  </a:solidFill>
                </a:rPr>
                <a:t> via Automatically reinvest</a:t>
              </a:r>
              <a:endParaRPr lang="en-US" sz="1100"/>
            </a:p>
          </p:txBody>
        </p:sp>
      </p:grpSp>
      <p:grpSp>
        <p:nvGrpSpPr>
          <p:cNvPr name="Group 23" id="23"/>
          <p:cNvGrpSpPr/>
          <p:nvPr/>
        </p:nvGrpSpPr>
        <p:grpSpPr>
          <a:xfrm>
            <a:off x="4390110" y="2599581"/>
            <a:ext cx="4900540" cy="1157940"/>
            <a:chOff x="4390110" y="2599581"/>
            <a:chExt cx="4900540" cy="1157940"/>
          </a:xfrm>
        </p:grpSpPr>
        <p:sp>
          <p:nvSpPr>
            <p:cNvPr name="AutoShape 24" id="24"/>
            <p:cNvSpPr/>
            <p:nvPr/>
          </p:nvSpPr>
          <p:spPr>
            <a:xfrm rot="0" flipH="false" flipV="false">
              <a:off x="4572000" y="2881221"/>
              <a:ext cx="4718650" cy="876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200">
                  <a:solidFill>
                    <a:srgbClr val="FFFFFF">
                      <a:alpha val="69804"/>
                    </a:srgbClr>
                  </a:solidFill>
                </a:rPr>
                <a:t>The Keeper algorithm predicts the weight of rewards distribution for the next period, prioritizing allocation to liquidity pools with higher yields.</a:t>
              </a:r>
              <a:endParaRPr lang="en-US" sz="1100"/>
            </a:p>
          </p:txBody>
        </p:sp>
        <p:sp>
          <p:nvSpPr>
            <p:cNvPr name="AutoShape 25" id="25"/>
            <p:cNvSpPr/>
            <p:nvPr/>
          </p:nvSpPr>
          <p:spPr>
            <a:xfrm rot="0" flipH="false" flipV="false">
              <a:off x="4390110" y="2599581"/>
              <a:ext cx="3973561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Automated and rapid portfolio rebalancing</a:t>
              </a:r>
              <a:endParaRPr lang="en-US" sz="1100"/>
            </a:p>
          </p:txBody>
        </p:sp>
      </p:grpSp>
      <p:grpSp>
        <p:nvGrpSpPr>
          <p:cNvPr name="Group 26" id="26"/>
          <p:cNvGrpSpPr/>
          <p:nvPr/>
        </p:nvGrpSpPr>
        <p:grpSpPr>
          <a:xfrm>
            <a:off x="3469214" y="3941081"/>
            <a:ext cx="858092" cy="858092"/>
            <a:chOff x="3469214" y="3941081"/>
            <a:chExt cx="858092" cy="858092"/>
          </a:xfrm>
        </p:grpSpPr>
        <p:grpSp>
          <p:nvGrpSpPr>
            <p:cNvPr name="Group 27" id="27"/>
            <p:cNvGrpSpPr/>
            <p:nvPr/>
          </p:nvGrpSpPr>
          <p:grpSpPr>
            <a:xfrm>
              <a:off x="3469214" y="3941081"/>
              <a:ext cx="858092" cy="858092"/>
              <a:chOff x="3469214" y="3941081"/>
              <a:chExt cx="858092" cy="858092"/>
            </a:xfrm>
          </p:grpSpPr>
          <p:pic>
            <p:nvPicPr>
              <p:cNvPr name="Picture 28" id="28"/>
              <p:cNvPicPr>
                <a:picLocks noChangeAspect="true"/>
              </p:cNvPicPr>
              <p:nvPr/>
            </p:nvPicPr>
            <p:blipFill>
              <a:blip r:embed="rId2"/>
              <a:srcRect l="0" r="0" t="0" b="0"/>
              <a:stretch>
                <a:fillRect/>
              </a:stretch>
            </p:blipFill>
            <p:spPr>
              <a:xfrm rot="0" flipH="false" flipV="false">
                <a:off x="3469214" y="3941081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29" id="29"/>
              <p:cNvSpPr/>
              <p:nvPr/>
            </p:nvSpPr>
            <p:spPr>
              <a:xfrm rot="0" flipH="false" flipV="false">
                <a:off x="3483755" y="3955623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3667873" y="4139740"/>
            <a:ext cx="460774" cy="460774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4390110" y="3806663"/>
            <a:ext cx="4900540" cy="1148975"/>
            <a:chOff x="4390110" y="3806663"/>
            <a:chExt cx="4900540" cy="1148975"/>
          </a:xfrm>
        </p:grpSpPr>
        <p:sp>
          <p:nvSpPr>
            <p:cNvPr name="AutoShape 32" id="32"/>
            <p:cNvSpPr/>
            <p:nvPr/>
          </p:nvSpPr>
          <p:spPr>
            <a:xfrm rot="0" flipH="false" flipV="false">
              <a:off x="4575775" y="4079338"/>
              <a:ext cx="4714875" cy="876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200">
                  <a:solidFill>
                    <a:srgbClr val="FFFFFF">
                      <a:alpha val="69804"/>
                    </a:srgbClr>
                  </a:solidFill>
                </a:rPr>
                <a:t>Continuously monitor new projects, promptly integrate qualified new protocols, ensuring the platform's sustained and robust high returns.</a:t>
              </a:r>
              <a:endParaRPr lang="en-US" sz="1100"/>
            </a:p>
          </p:txBody>
        </p:sp>
        <p:sp>
          <p:nvSpPr>
            <p:cNvPr name="AutoShape 33" id="33"/>
            <p:cNvSpPr/>
            <p:nvPr/>
          </p:nvSpPr>
          <p:spPr>
            <a:xfrm rot="0" flipH="false" flipV="false">
              <a:off x="4390110" y="3806663"/>
              <a:ext cx="3524250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Continuous and rapid updates</a:t>
              </a:r>
              <a:endParaRPr lang="en-US" sz="1100"/>
            </a:p>
          </p:txBody>
        </p:sp>
      </p:grpSp>
      <p:sp>
        <p:nvSpPr>
          <p:cNvPr name="AutoShape 34" id="34"/>
          <p:cNvSpPr/>
          <p:nvPr/>
        </p:nvSpPr>
        <p:spPr>
          <a:xfrm rot="0" flipH="false" flipV="false">
            <a:off x="829813" y="592673"/>
            <a:ext cx="1809750" cy="60007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rtlCol="false" lIns="95250" rIns="95250" tIns="95250" bIns="9525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2400">
                <a:solidFill>
                  <a:srgbClr val="FFFFFF"/>
                </a:solidFill>
              </a:rPr>
              <a:t>Efficien</a:t>
            </a:r>
            <a:r>
              <a:rPr lang="en-US" b="true" i="false" strike="noStrike" u="none" sz="2400">
                <a:solidFill>
                  <a:srgbClr val="FFFFFF"/>
                </a:solidFill>
              </a:rPr>
              <a:t>cy</a:t>
            </a:r>
            <a:endParaRPr lang="en-US" sz="1100"/>
          </a:p>
        </p:txBody>
      </p:sp>
      <p:grpSp>
        <p:nvGrpSpPr>
          <p:cNvPr name="Group 35" id="35"/>
          <p:cNvGrpSpPr/>
          <p:nvPr/>
        </p:nvGrpSpPr>
        <p:grpSpPr>
          <a:xfrm>
            <a:off x="557570" y="1566030"/>
            <a:ext cx="2332318" cy="2332318"/>
            <a:chOff x="557570" y="1566030"/>
            <a:chExt cx="2332318" cy="2332318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0" flipH="false" flipV="false">
              <a:off x="557570" y="1566030"/>
              <a:ext cx="2332318" cy="2332318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name="Group 38" id="38"/>
            <p:cNvGrpSpPr/>
            <p:nvPr/>
          </p:nvGrpSpPr>
          <p:grpSpPr>
            <a:xfrm>
              <a:off x="841580" y="1839080"/>
              <a:ext cx="1786217" cy="1786217"/>
              <a:chOff x="841580" y="1839080"/>
              <a:chExt cx="1786217" cy="1786217"/>
            </a:xfrm>
          </p:grpSpPr>
          <p:pic>
            <p:nvPicPr>
              <p:cNvPr name="Picture 39" id="39"/>
              <p:cNvPicPr>
                <a:picLocks noChangeAspect="true"/>
              </p:cNvPicPr>
              <p:nvPr/>
            </p:nvPicPr>
            <p:blipFill>
              <a:blip r:embed="rId2"/>
              <a:srcRect l="0" r="0" t="0" b="0"/>
              <a:stretch>
                <a:fillRect/>
              </a:stretch>
            </p:blipFill>
            <p:spPr>
              <a:xfrm rot="0" flipH="false" flipV="false">
                <a:off x="841580" y="1839080"/>
                <a:ext cx="1786217" cy="1786217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40" id="40"/>
              <p:cNvSpPr/>
              <p:nvPr/>
            </p:nvSpPr>
            <p:spPr>
              <a:xfrm rot="0" flipH="false" flipV="false">
                <a:off x="871850" y="1869350"/>
                <a:ext cx="1725677" cy="1725677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0" flipH="false" flipV="false">
            <a:off x="104342" y="1101842"/>
            <a:ext cx="3260693" cy="3260693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0" flipH="false" flipV="false">
            <a:off x="1276151" y="2273651"/>
            <a:ext cx="917075" cy="917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5506889" y="771867"/>
            <a:ext cx="3048000" cy="4371633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name="AutoShape 3" id="3"/>
          <p:cNvSpPr/>
          <p:nvPr>
            <p:ph idx="3" type="body" sz="quarter" hasCustomPrompt="true"/>
          </p:nvPr>
        </p:nvSpPr>
        <p:spPr>
          <a:xfrm rot="0" flipH="false" flipV="false">
            <a:off x="798237" y="2315864"/>
            <a:ext cx="5510232" cy="1009650"/>
          </a:xfrm>
          <a:prstGeom prst="rect">
            <a:avLst/>
          </a:prstGeom>
        </p:spPr>
        <p:txBody>
          <a:bodyPr lIns="95250" rIns="95250" tIns="95250" bIns="95250">
            <a:noAutofit/>
          </a:bodyPr>
          <a:lstStyle>
            <a:lvl1pPr algn="l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Add-on </a:t>
            </a:r>
            <a:r>
              <a:rPr lang="en-US" b="true" i="false" strike="noStrike" u="none" sz="4800">
                <a:solidFill>
                  <a:srgbClr val="FFFFFF"/>
                </a:solidFill>
              </a:rPr>
              <a:t>Feature</a:t>
            </a:r>
            <a:r>
              <a:rPr lang="en-US" b="true" i="false" strike="noStrike" u="none" sz="4800">
                <a:solidFill>
                  <a:srgbClr val="FFFFFF"/>
                </a:solidFill>
              </a:rPr>
              <a:t>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153746" y="1295988"/>
            <a:ext cx="2333625" cy="657225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User</a:t>
            </a:r>
            <a:r>
              <a:rPr lang="en-US" b="true" i="false" strike="noStrike" u="none" sz="1350">
                <a:solidFill>
                  <a:srgbClr val="FFFFFF"/>
                </a:solidFill>
              </a:rPr>
              <a:t>s'</a:t>
            </a:r>
            <a:r>
              <a:rPr lang="en-US" b="true" i="false" strike="noStrike" u="none" sz="1350">
                <a:solidFill>
                  <a:srgbClr val="FFFFFF"/>
                </a:solidFill>
              </a:rPr>
              <a:t> earnings are </a:t>
            </a:r>
            <a:r>
              <a:rPr lang="en-US" b="true" i="false" strike="noStrike" u="none" sz="1350">
                <a:solidFill>
                  <a:srgbClr val="FFFFFF"/>
                </a:solidFill>
              </a:rPr>
              <a:t>transparent &amp; </a:t>
            </a:r>
            <a:r>
              <a:rPr lang="en-US" b="true" i="false" strike="noStrike" u="none" sz="1350">
                <a:solidFill>
                  <a:srgbClr val="FFFFFF"/>
                </a:solidFill>
              </a:rPr>
              <a:t>visible</a:t>
            </a:r>
            <a:endParaRPr lang="en-US" sz="1100"/>
          </a:p>
        </p:txBody>
      </p:sp>
      <p:grpSp>
        <p:nvGrpSpPr>
          <p:cNvPr name="Group 3" id="3"/>
          <p:cNvGrpSpPr/>
          <p:nvPr/>
        </p:nvGrpSpPr>
        <p:grpSpPr>
          <a:xfrm>
            <a:off x="2899145" y="790116"/>
            <a:ext cx="3396969" cy="1668969"/>
            <a:chOff x="2899145" y="790116"/>
            <a:chExt cx="3396969" cy="1668969"/>
          </a:xfrm>
        </p:grpSpPr>
        <p:sp>
          <p:nvSpPr>
            <p:cNvPr name="AutoShape 4" id="4"/>
            <p:cNvSpPr/>
            <p:nvPr/>
          </p:nvSpPr>
          <p:spPr>
            <a:xfrm rot="0" flipH="false" flipV="false">
              <a:off x="2899145" y="790116"/>
              <a:ext cx="3396969" cy="1668969"/>
            </a:xfrm>
            <a:prstGeom prst="roundRect">
              <a:avLst>
                <a:gd name="adj" fmla="val 13697"/>
              </a:avLst>
            </a:prstGeom>
            <a:noFill/>
            <a:ln w="25400">
              <a:gradFill>
                <a:gsLst>
                  <a:gs pos="0">
                    <a:srgbClr val="D284E8">
                      <a:alpha val="100000"/>
                    </a:srgbClr>
                  </a:gs>
                  <a:gs pos="33000">
                    <a:srgbClr val="926CF2">
                      <a:alpha val="100000"/>
                    </a:srgbClr>
                  </a:gs>
                  <a:gs pos="67000">
                    <a:srgbClr val="6AC4F8">
                      <a:alpha val="100000"/>
                    </a:srgbClr>
                  </a:gs>
                  <a:gs pos="100000">
                    <a:srgbClr val="4560F5">
                      <a:alpha val="100000"/>
                    </a:srgbClr>
                  </a:gs>
                </a:gsLst>
                <a:lin ang="14400000"/>
              </a:gradFill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r="0" t="0" b="0"/>
            <a:stretch>
              <a:fillRect/>
            </a:stretch>
          </p:blipFill>
          <p:spPr>
            <a:xfrm rot="0" flipH="false" flipV="false">
              <a:off x="2985652" y="881300"/>
              <a:ext cx="3224725" cy="1476003"/>
            </a:xfrm>
            <a:prstGeom prst="roundRect">
              <a:avLst>
                <a:gd name="adj" fmla="val 10325"/>
              </a:avLst>
            </a:prstGeom>
            <a:ln>
              <a:noFill/>
              <a:prstDash val="solid"/>
            </a:ln>
          </p:spPr>
        </p:pic>
      </p:grpSp>
      <p:sp>
        <p:nvSpPr>
          <p:cNvPr name="AutoShape 6" id="6"/>
          <p:cNvSpPr/>
          <p:nvPr/>
        </p:nvSpPr>
        <p:spPr>
          <a:xfrm rot="0" flipH="false" flipV="false">
            <a:off x="1897243" y="248587"/>
            <a:ext cx="2949602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Detailed Info Dashboard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53746" y="3537101"/>
            <a:ext cx="270510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Protocol's earnings are transparent  &amp; visible</a:t>
            </a:r>
            <a:endParaRPr lang="en-US" sz="1100"/>
          </a:p>
        </p:txBody>
      </p:sp>
      <p:grpSp>
        <p:nvGrpSpPr>
          <p:cNvPr name="Group 8" id="8"/>
          <p:cNvGrpSpPr/>
          <p:nvPr/>
        </p:nvGrpSpPr>
        <p:grpSpPr>
          <a:xfrm>
            <a:off x="2899145" y="2756075"/>
            <a:ext cx="6166396" cy="2219276"/>
            <a:chOff x="2899145" y="2756075"/>
            <a:chExt cx="6166396" cy="2219276"/>
          </a:xfrm>
        </p:grpSpPr>
        <p:sp>
          <p:nvSpPr>
            <p:cNvPr name="AutoShape 9" id="9"/>
            <p:cNvSpPr/>
            <p:nvPr/>
          </p:nvSpPr>
          <p:spPr>
            <a:xfrm rot="0" flipH="false" flipV="false">
              <a:off x="2899145" y="2756075"/>
              <a:ext cx="6166396" cy="2219276"/>
            </a:xfrm>
            <a:prstGeom prst="roundRect">
              <a:avLst>
                <a:gd name="adj" fmla="val 10300"/>
              </a:avLst>
            </a:prstGeom>
            <a:noFill/>
            <a:ln w="25400">
              <a:gradFill>
                <a:gsLst>
                  <a:gs pos="0">
                    <a:srgbClr val="D284E8">
                      <a:alpha val="100000"/>
                    </a:srgbClr>
                  </a:gs>
                  <a:gs pos="33000">
                    <a:srgbClr val="926CF2">
                      <a:alpha val="100000"/>
                    </a:srgbClr>
                  </a:gs>
                  <a:gs pos="67000">
                    <a:srgbClr val="6AC4F8">
                      <a:alpha val="100000"/>
                    </a:srgbClr>
                  </a:gs>
                  <a:gs pos="100000">
                    <a:srgbClr val="4560F5">
                      <a:alpha val="100000"/>
                    </a:srgbClr>
                  </a:gs>
                </a:gsLst>
                <a:lin ang="14400000"/>
              </a:gradFill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1292" r="1011" t="6504" b="14542"/>
            <a:stretch>
              <a:fillRect/>
            </a:stretch>
          </p:blipFill>
          <p:spPr>
            <a:xfrm rot="0" flipH="false" flipV="false">
              <a:off x="2975319" y="2857326"/>
              <a:ext cx="6014050" cy="2016774"/>
            </a:xfrm>
            <a:prstGeom prst="roundRect">
              <a:avLst>
                <a:gd name="adj" fmla="val 7556"/>
              </a:avLst>
            </a:prstGeom>
            <a:ln>
              <a:noFill/>
              <a:prstDash val="solid"/>
            </a:ln>
          </p:spPr>
        </p:pic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1908424" y="325564"/>
            <a:ext cx="5004691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Comprehensive </a:t>
            </a:r>
            <a:r>
              <a:rPr lang="en-US" b="true" i="false" strike="noStrike" u="none" sz="1350">
                <a:solidFill>
                  <a:srgbClr val="FFFFFF"/>
                </a:solidFill>
              </a:rPr>
              <a:t>Underlying </a:t>
            </a:r>
            <a:r>
              <a:rPr lang="en-US" b="true" i="false" strike="noStrike" u="none" sz="1350">
                <a:solidFill>
                  <a:srgbClr val="FFFFFF"/>
                </a:solidFill>
              </a:rPr>
              <a:t>Strategy Information</a:t>
            </a:r>
            <a:endParaRPr lang="en-US" sz="1100"/>
          </a:p>
        </p:txBody>
      </p:sp>
      <p:grpSp>
        <p:nvGrpSpPr>
          <p:cNvPr name="Group 3" id="3"/>
          <p:cNvGrpSpPr/>
          <p:nvPr/>
        </p:nvGrpSpPr>
        <p:grpSpPr>
          <a:xfrm>
            <a:off x="1217230" y="744664"/>
            <a:ext cx="7173252" cy="4288426"/>
            <a:chOff x="1217230" y="744664"/>
            <a:chExt cx="7173252" cy="4288426"/>
          </a:xfrm>
        </p:grpSpPr>
        <p:sp>
          <p:nvSpPr>
            <p:cNvPr name="AutoShape 4" id="4"/>
            <p:cNvSpPr/>
            <p:nvPr/>
          </p:nvSpPr>
          <p:spPr>
            <a:xfrm rot="0" flipH="false" flipV="false">
              <a:off x="1217230" y="744664"/>
              <a:ext cx="7173252" cy="4288426"/>
            </a:xfrm>
            <a:prstGeom prst="roundRect">
              <a:avLst>
                <a:gd name="adj" fmla="val 5330"/>
              </a:avLst>
            </a:prstGeom>
            <a:noFill/>
            <a:ln w="25400">
              <a:gradFill>
                <a:gsLst>
                  <a:gs pos="0">
                    <a:srgbClr val="D284E8">
                      <a:alpha val="100000"/>
                    </a:srgbClr>
                  </a:gs>
                  <a:gs pos="33000">
                    <a:srgbClr val="926CF2">
                      <a:alpha val="100000"/>
                    </a:srgbClr>
                  </a:gs>
                  <a:gs pos="67000">
                    <a:srgbClr val="6AC4F8">
                      <a:alpha val="100000"/>
                    </a:srgbClr>
                  </a:gs>
                  <a:gs pos="100000">
                    <a:srgbClr val="4560F5">
                      <a:alpha val="100000"/>
                    </a:srgbClr>
                  </a:gs>
                </a:gsLst>
                <a:lin ang="14400000"/>
              </a:gradFill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r="0" t="0" b="0"/>
            <a:stretch>
              <a:fillRect/>
            </a:stretch>
          </p:blipFill>
          <p:spPr>
            <a:xfrm rot="0" flipH="false" flipV="false">
              <a:off x="1423495" y="915434"/>
              <a:ext cx="6733119" cy="3884395"/>
            </a:xfrm>
            <a:prstGeom prst="roundRect">
              <a:avLst>
                <a:gd name="adj" fmla="val 3923"/>
              </a:avLst>
            </a:prstGeom>
            <a:ln>
              <a:noFill/>
              <a:prstDash val="solid"/>
            </a:ln>
          </p:spPr>
        </p:pic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5506889" y="771867"/>
            <a:ext cx="3048000" cy="4371633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671799" y="2195299"/>
            <a:ext cx="5173064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4800">
                <a:solidFill>
                  <a:srgbClr val="FFFFFF"/>
                </a:solidFill>
              </a:rPr>
              <a:t>More</a:t>
            </a:r>
            <a:endParaRPr lang="en-US" sz="1100"/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2220173" y="1330517"/>
            <a:ext cx="6161879" cy="876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Char char="•"/>
              <a:defRPr/>
            </a:pPr>
            <a:r>
              <a:rPr lang="en-US" b="false" i="false" strike="noStrike" u="none" sz="1200">
                <a:solidFill>
                  <a:srgbClr val="FFFFFF">
                    <a:alpha val="69804"/>
                  </a:srgbClr>
                </a:solidFill>
              </a:rPr>
              <a:t>The USDi Vault offers principal-protected financial earnings based on stablecoins. </a:t>
            </a:r>
            <a:r>
              <a:rPr lang="en-US" b="false" i="false" strike="noStrike" u="none" sz="1200">
                <a:solidFill>
                  <a:srgbClr val="FFFFFF">
                    <a:alpha val="69804"/>
                  </a:srgbClr>
                </a:solidFill>
              </a:rPr>
              <a:t/>
            </a:r>
            <a:endParaRPr lang="en-US" sz="1100"/>
          </a:p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b="false" i="false" strike="noStrike" u="none" sz="1200">
                <a:solidFill>
                  <a:srgbClr val="FFFFFF">
                    <a:alpha val="69804"/>
                  </a:srgbClr>
                </a:solidFill>
              </a:rPr>
              <a:t>The APTi Vault provides not only financial returns based on the APT token but also the potential for token value appreciation.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2199903" y="835217"/>
            <a:ext cx="3845735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800">
                <a:solidFill>
                  <a:srgbClr val="FFFFFF"/>
                </a:solidFill>
              </a:rPr>
              <a:t>Offering Multiple Vault Options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640933" y="835217"/>
            <a:ext cx="704850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800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01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2220173" y="2869209"/>
            <a:ext cx="5939225" cy="6477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200">
                <a:solidFill>
                  <a:srgbClr val="FFFFFF">
                    <a:alpha val="69804"/>
                  </a:srgbClr>
                </a:solidFill>
              </a:rPr>
              <a:t>All strategies are subject to validation through a backtesting system before they go live.</a:t>
            </a:r>
            <a:endParaRPr lang="en-US" sz="1100"/>
          </a:p>
        </p:txBody>
      </p:sp>
      <p:grpSp>
        <p:nvGrpSpPr>
          <p:cNvPr name="Group 6" id="6"/>
          <p:cNvGrpSpPr/>
          <p:nvPr/>
        </p:nvGrpSpPr>
        <p:grpSpPr>
          <a:xfrm>
            <a:off x="1640933" y="2446317"/>
            <a:ext cx="3956515" cy="495300"/>
            <a:chOff x="1640933" y="2446317"/>
            <a:chExt cx="3956515" cy="495300"/>
          </a:xfrm>
        </p:grpSpPr>
        <p:sp>
          <p:nvSpPr>
            <p:cNvPr name="AutoShape 7" id="7"/>
            <p:cNvSpPr/>
            <p:nvPr/>
          </p:nvSpPr>
          <p:spPr>
            <a:xfrm rot="0" flipH="false" flipV="false">
              <a:off x="2199903" y="2446317"/>
              <a:ext cx="3397545" cy="495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800">
                  <a:solidFill>
                    <a:srgbClr val="FFFFFF"/>
                  </a:solidFill>
                </a:rPr>
                <a:t>Backtesting Mechanism</a:t>
              </a:r>
              <a:endParaRPr lang="en-US" sz="1100"/>
            </a:p>
          </p:txBody>
        </p:sp>
        <p:sp>
          <p:nvSpPr>
            <p:cNvPr name="AutoShape 8" id="8"/>
            <p:cNvSpPr/>
            <p:nvPr/>
          </p:nvSpPr>
          <p:spPr>
            <a:xfrm rot="0" flipH="false" flipV="false">
              <a:off x="1640933" y="2446317"/>
              <a:ext cx="619125" cy="495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800">
                  <a:gradFill>
                    <a:gsLst>
                      <a:gs pos="0">
                        <a:srgbClr val="D284E8">
                          <a:alpha val="100000"/>
                        </a:srgbClr>
                      </a:gs>
                      <a:gs pos="33000">
                        <a:srgbClr val="926CF2">
                          <a:alpha val="100000"/>
                        </a:srgbClr>
                      </a:gs>
                      <a:gs pos="67000">
                        <a:srgbClr val="6AC4F8">
                          <a:alpha val="100000"/>
                        </a:srgbClr>
                      </a:gs>
                      <a:gs pos="100000">
                        <a:srgbClr val="4560F5">
                          <a:alpha val="100000"/>
                        </a:srgbClr>
                      </a:gs>
                    </a:gsLst>
                    <a:lin ang="19800000"/>
                  </a:gradFill>
                </a:rPr>
                <a:t>02</a:t>
              </a:r>
              <a:endParaRPr lang="en-US" sz="1100"/>
            </a:p>
          </p:txBody>
        </p:sp>
      </p:grpSp>
      <p:sp>
        <p:nvSpPr>
          <p:cNvPr name="AutoShape 9" id="9"/>
          <p:cNvSpPr/>
          <p:nvPr/>
        </p:nvSpPr>
        <p:spPr>
          <a:xfrm rot="0" flipH="false" flipV="false">
            <a:off x="2220173" y="4038366"/>
            <a:ext cx="278130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200">
                <a:solidFill>
                  <a:srgbClr val="FFFFFF">
                    <a:alpha val="69804"/>
                  </a:srgbClr>
                </a:solidFill>
              </a:rPr>
              <a:t>Utilize Pyth as a price oracle.</a:t>
            </a:r>
            <a:endParaRPr lang="en-US" sz="1100"/>
          </a:p>
        </p:txBody>
      </p:sp>
      <p:grpSp>
        <p:nvGrpSpPr>
          <p:cNvPr name="Group 10" id="10"/>
          <p:cNvGrpSpPr/>
          <p:nvPr/>
        </p:nvGrpSpPr>
        <p:grpSpPr>
          <a:xfrm>
            <a:off x="1640933" y="3543066"/>
            <a:ext cx="3340270" cy="495300"/>
            <a:chOff x="1640933" y="3543066"/>
            <a:chExt cx="3340270" cy="495300"/>
          </a:xfrm>
        </p:grpSpPr>
        <p:sp>
          <p:nvSpPr>
            <p:cNvPr name="AutoShape 11" id="11"/>
            <p:cNvSpPr/>
            <p:nvPr/>
          </p:nvSpPr>
          <p:spPr>
            <a:xfrm rot="0" flipH="false" flipV="false">
              <a:off x="2199903" y="3543066"/>
              <a:ext cx="2781300" cy="495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800">
                  <a:solidFill>
                    <a:srgbClr val="FFFFFF"/>
                  </a:solidFill>
                </a:rPr>
                <a:t>Incorporated Oracle</a:t>
              </a:r>
              <a:endParaRPr lang="en-US" sz="1100"/>
            </a:p>
          </p:txBody>
        </p:sp>
        <p:sp>
          <p:nvSpPr>
            <p:cNvPr name="AutoShape 12" id="12"/>
            <p:cNvSpPr/>
            <p:nvPr/>
          </p:nvSpPr>
          <p:spPr>
            <a:xfrm rot="0" flipH="false" flipV="false">
              <a:off x="1640933" y="3543066"/>
              <a:ext cx="504701" cy="495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800">
                  <a:gradFill>
                    <a:gsLst>
                      <a:gs pos="0">
                        <a:srgbClr val="D284E8">
                          <a:alpha val="100000"/>
                        </a:srgbClr>
                      </a:gs>
                      <a:gs pos="33000">
                        <a:srgbClr val="926CF2">
                          <a:alpha val="100000"/>
                        </a:srgbClr>
                      </a:gs>
                      <a:gs pos="67000">
                        <a:srgbClr val="6AC4F8">
                          <a:alpha val="100000"/>
                        </a:srgbClr>
                      </a:gs>
                      <a:gs pos="100000">
                        <a:srgbClr val="4560F5">
                          <a:alpha val="100000"/>
                        </a:srgbClr>
                      </a:gs>
                    </a:gsLst>
                    <a:lin ang="19800000"/>
                  </a:gradFill>
                </a:rPr>
                <a:t>03</a:t>
              </a:r>
              <a:endParaRPr lang="en-US" sz="1100"/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51364" y="267750"/>
            <a:ext cx="8841272" cy="4608001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4294967295" type="body" sz="quarter" hasCustomPrompt="true"/>
          </p:nvPr>
        </p:nvSpPr>
        <p:spPr>
          <a:xfrm rot="0" flipH="false" flipV="false">
            <a:off x="1733550" y="2156460"/>
            <a:ext cx="5676900" cy="647700"/>
          </a:xfrm>
          <a:prstGeom prst="rect">
            <a:avLst/>
          </a:prstGeom>
        </p:spPr>
        <p:txBody>
          <a:bodyPr anchor="ctr" lIns="95250" rIns="95250" tIns="95250" bIns="95250">
            <a:noAutofit/>
          </a:bodyPr>
          <a:lstStyle>
            <a:lvl1pPr algn="l">
              <a:defRPr sz="36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3600">
                <a:solidFill>
                  <a:srgbClr val="FFFFFF"/>
                </a:solidFill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3" type="body" sz="quarter" hasCustomPrompt="true"/>
          </p:nvPr>
        </p:nvSpPr>
        <p:spPr>
          <a:xfrm rot="0" flipH="false" flipV="false">
            <a:off x="732956" y="2165930"/>
            <a:ext cx="4316150" cy="1009650"/>
          </a:xfrm>
          <a:prstGeom prst="rect">
            <a:avLst/>
          </a:prstGeom>
        </p:spPr>
        <p:txBody>
          <a:bodyPr lIns="95250" rIns="95250" tIns="95250" bIns="95250">
            <a:noAutofit/>
          </a:bodyPr>
          <a:lstStyle>
            <a:lvl1pPr algn="l">
              <a:defRPr sz="4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00000"/>
              </a:lnSpc>
            </a:pPr>
            <a:r>
              <a:rPr lang="en-US" b="true" i="false" strike="noStrike" u="none" sz="4800">
                <a:solidFill>
                  <a:srgbClr val="FFFFFF"/>
                </a:solidFill>
              </a:rPr>
              <a:t>What is BoC?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5744" r="15744" t="0" b="0"/>
          <a:stretch>
            <a:fillRect/>
          </a:stretch>
        </p:blipFill>
        <p:spPr>
          <a:xfrm rot="0" flipH="false" flipV="false">
            <a:off x="6160922" y="781050"/>
            <a:ext cx="1724025" cy="436245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name="AutoShape 4" id="4"/>
          <p:cNvSpPr/>
          <p:nvPr/>
        </p:nvSpPr>
        <p:spPr>
          <a:xfrm rot="0" flipH="false" flipV="false">
            <a:off x="803856" y="3006451"/>
            <a:ext cx="5143500" cy="10477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190500" lvl="0" marL="0">
              <a:lnSpc>
                <a:spcPct val="100000"/>
              </a:lnSpc>
              <a:buClr>
                <a:srgbClr val="FFFFFF"/>
              </a:buClr>
              <a:buChar char="•"/>
              <a:defRPr/>
            </a:pPr>
            <a:r>
              <a:rPr lang="en-US" b="true" i="false" strike="noStrike" u="none" sz="1500">
                <a:solidFill>
                  <a:srgbClr val="FFFFFF"/>
                </a:solidFill>
              </a:rPr>
              <a:t>“Zero Risk” Yield Aggregator</a:t>
            </a:r>
            <a:r>
              <a:rPr lang="en-US" b="true" i="false" strike="noStrike" u="none" sz="1500">
                <a:solidFill>
                  <a:srgbClr val="FFFFFF"/>
                </a:solidFill>
              </a:rPr>
              <a:t/>
            </a:r>
            <a:endParaRPr lang="en-US" sz="1100"/>
          </a:p>
          <a:p>
            <a:pPr algn="l" indent="190500" lvl="0" marL="0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b="true" i="false" strike="noStrike" u="none" sz="1500">
                <a:solidFill>
                  <a:srgbClr val="FFFFFF"/>
                </a:solidFill>
              </a:rPr>
              <a:t>Help Web2 users easily access Web3 and gain profit</a:t>
            </a:r>
            <a:r>
              <a:rPr lang="en-US" b="true" i="false" strike="noStrike" u="none" sz="1500">
                <a:solidFill>
                  <a:srgbClr val="FFFFFF"/>
                </a:solidFill>
              </a:rPr>
              <a:t/>
            </a:r>
          </a:p>
          <a:p>
            <a:pPr algn="l" indent="190500" lvl="0" marL="0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b="true" i="false" strike="noStrike" u="none" sz="1500">
                <a:solidFill>
                  <a:srgbClr val="FFFFFF"/>
                </a:solidFill>
              </a:rPr>
              <a:t>Launched on Ethereum on 2022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476278" y="2384117"/>
            <a:ext cx="2834294" cy="621910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20000"/>
                  </a:srgbClr>
                </a:gs>
                <a:gs pos="100000">
                  <a:srgbClr val="4560F5">
                    <a:alpha val="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3088665" y="2273946"/>
            <a:ext cx="5124450" cy="876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Char char="•"/>
              <a:defRPr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Market-making fees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/>
            </a:r>
            <a:endParaRPr lang="en-US" sz="1100"/>
          </a:p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Interest from over-collateralized lending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/>
            </a:r>
          </a:p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Governance token rewards, rewards from staking, among others.</a:t>
            </a:r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604776" y="2447422"/>
            <a:ext cx="2914650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</a:rPr>
              <a:t>Sources of yield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476278" y="1043903"/>
            <a:ext cx="2914650" cy="639542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20000"/>
                  </a:srgbClr>
                </a:gs>
                <a:gs pos="100000">
                  <a:srgbClr val="4560F5">
                    <a:alpha val="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3088665" y="1043903"/>
            <a:ext cx="5129230" cy="6477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BoC help users allocate their funds deposited into third-party yield generating DeFi protocols, aggregating yield from different sources.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604776" y="1116024"/>
            <a:ext cx="2914650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</a:rPr>
              <a:t>Yield aggregator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476278" y="3812867"/>
            <a:ext cx="3043148" cy="667737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20000"/>
                  </a:srgbClr>
                </a:gs>
                <a:gs pos="100000">
                  <a:srgbClr val="4560F5">
                    <a:alpha val="0"/>
                  </a:srgbClr>
                </a:gs>
              </a:gsLst>
              <a:lin ang="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3088665" y="3708586"/>
            <a:ext cx="5076825" cy="876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Char char="•"/>
              <a:defRPr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Only Pyth oracles. 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/>
            </a:r>
            <a:endParaRPr lang="en-US" sz="1100"/>
          </a:p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Only billion-dollar fully collateral stablecoins. 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/>
            </a:r>
          </a:p>
          <a:p>
            <a:pPr algn="l" indent="152400" lvl="0" marL="0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Only fully audited protocols with high TVL and good track records.</a:t>
            </a:r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604776" y="3899086"/>
            <a:ext cx="2914650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</a:rPr>
              <a:t>Near "risk-free"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"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>
            <a:fillRect/>
          </a:stretch>
        </p:blipFill>
        <p:spPr>
          <a:xfrm rot="0" flipH="false" flipV="false">
            <a:off x="1524000" y="857250"/>
            <a:ext cx="6096000" cy="34290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5688645" y="771867"/>
            <a:ext cx="3048000" cy="4371633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781378" y="2137676"/>
            <a:ext cx="4316150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4800">
                <a:solidFill>
                  <a:srgbClr val="FFFFFF"/>
                </a:solidFill>
              </a:rPr>
              <a:t>Why BoC?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587967" y="2957683"/>
            <a:ext cx="5257800" cy="5810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ctr" rtlCol="false" lIns="95250" rIns="95250" tIns="95250" bIns="9525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2250">
                <a:solidFill>
                  <a:srgbClr val="FFFFFF"/>
                </a:solidFill>
              </a:rPr>
              <a:t>User-Friendly &amp; Massive Adoption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877173" y="3434508"/>
            <a:ext cx="5791200" cy="3619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350">
                <a:solidFill>
                  <a:srgbClr val="FFFFFF"/>
                </a:solidFill>
              </a:rPr>
              <a:t>Help Web2 users easily access Web3 and gain profit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" type="body" sz="quarter" hasCustomPrompt="true"/>
          </p:nvPr>
        </p:nvSpPr>
        <p:spPr>
          <a:xfrm rot="0" flipH="false" flipV="false">
            <a:off x="90644" y="674550"/>
            <a:ext cx="5257800" cy="581025"/>
          </a:xfrm>
          <a:prstGeom prst="rect">
            <a:avLst/>
          </a:prstGeom>
        </p:spPr>
        <p:txBody>
          <a:bodyPr lIns="95250" rIns="95250" tIns="95250" bIns="95250">
            <a:noAutofit/>
          </a:bodyPr>
          <a:lstStyle>
            <a:lvl1pPr algn="ctr">
              <a:defRPr sz="22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2250">
                <a:solidFill>
                  <a:srgbClr val="FFFFFF"/>
                </a:solidFill>
              </a:rPr>
              <a:t>User-</a:t>
            </a:r>
            <a:r>
              <a:rPr lang="en-US" b="true" i="false" strike="noStrike" u="none" sz="2250">
                <a:solidFill>
                  <a:srgbClr val="FFFFFF"/>
                </a:solidFill>
              </a:rPr>
              <a:t>F</a:t>
            </a:r>
            <a:r>
              <a:rPr lang="en-US" b="true" i="false" strike="noStrike" u="none" sz="2250">
                <a:solidFill>
                  <a:srgbClr val="FFFFFF"/>
                </a:solidFill>
              </a:rPr>
              <a:t>riendly</a:t>
            </a:r>
            <a:r>
              <a:rPr lang="en-US" b="true" i="false" strike="noStrike" u="none" sz="2250">
                <a:solidFill>
                  <a:srgbClr val="FFFFFF"/>
                </a:solidFill>
              </a:rPr>
              <a:t> &amp; Massive Adoption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1406559" y="1567937"/>
            <a:ext cx="2332318" cy="2332318"/>
            <a:chOff x="1406559" y="1567937"/>
            <a:chExt cx="2332318" cy="233231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 flipH="false" flipV="false">
              <a:off x="1406559" y="1567937"/>
              <a:ext cx="2332318" cy="2332318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name="Group 6" id="6"/>
            <p:cNvGrpSpPr/>
            <p:nvPr/>
          </p:nvGrpSpPr>
          <p:grpSpPr>
            <a:xfrm>
              <a:off x="1690569" y="1840987"/>
              <a:ext cx="1786217" cy="1786217"/>
              <a:chOff x="1690569" y="1840987"/>
              <a:chExt cx="1786217" cy="1786217"/>
            </a:xfrm>
          </p:grpSpPr>
          <p:pic>
            <p:nvPicPr>
              <p:cNvPr name="Picture 7" id="7"/>
              <p:cNvPicPr>
                <a:picLocks noChangeAspect="true"/>
              </p:cNvPicPr>
              <p:nvPr/>
            </p:nvPicPr>
            <p:blipFill>
              <a:blip r:embed="rId4"/>
              <a:srcRect l="0" r="0" t="0" b="0"/>
              <a:stretch>
                <a:fillRect/>
              </a:stretch>
            </p:blipFill>
            <p:spPr>
              <a:xfrm rot="0" flipH="false" flipV="false">
                <a:off x="1690569" y="1840987"/>
                <a:ext cx="1786217" cy="1786217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8" id="8"/>
              <p:cNvSpPr/>
              <p:nvPr/>
            </p:nvSpPr>
            <p:spPr>
              <a:xfrm rot="0" flipH="false" flipV="false">
                <a:off x="1720840" y="1871258"/>
                <a:ext cx="1725677" cy="1725677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953332" y="1103750"/>
            <a:ext cx="3260693" cy="326069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5436783" y="2748034"/>
            <a:ext cx="858092" cy="858092"/>
            <a:chOff x="5436783" y="2748034"/>
            <a:chExt cx="858092" cy="858092"/>
          </a:xfrm>
        </p:grpSpPr>
        <p:grpSp>
          <p:nvGrpSpPr>
            <p:cNvPr name="Group 10" id="10"/>
            <p:cNvGrpSpPr/>
            <p:nvPr/>
          </p:nvGrpSpPr>
          <p:grpSpPr>
            <a:xfrm>
              <a:off x="5436783" y="2748034"/>
              <a:ext cx="858092" cy="858092"/>
              <a:chOff x="5436783" y="2748034"/>
              <a:chExt cx="858092" cy="858092"/>
            </a:xfrm>
          </p:grpSpPr>
          <p:pic>
            <p:nvPicPr>
              <p:cNvPr name="Picture 11" id="11"/>
              <p:cNvPicPr>
                <a:picLocks noChangeAspect="true"/>
              </p:cNvPicPr>
              <p:nvPr/>
            </p:nvPicPr>
            <p:blipFill>
              <a:blip r:embed="rId4"/>
              <a:srcRect l="0" r="0" t="0" b="0"/>
              <a:stretch>
                <a:fillRect/>
              </a:stretch>
            </p:blipFill>
            <p:spPr>
              <a:xfrm rot="0" flipH="false" flipV="false">
                <a:off x="5436783" y="2748034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2" id="12"/>
              <p:cNvSpPr/>
              <p:nvPr/>
            </p:nvSpPr>
            <p:spPr>
              <a:xfrm rot="0" flipH="false" flipV="false">
                <a:off x="5451325" y="2762576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5635443" y="2946694"/>
            <a:ext cx="460774" cy="460774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5436783" y="1525630"/>
            <a:ext cx="858092" cy="858092"/>
            <a:chOff x="5436783" y="1525630"/>
            <a:chExt cx="858092" cy="858092"/>
          </a:xfrm>
        </p:grpSpPr>
        <p:grpSp>
          <p:nvGrpSpPr>
            <p:cNvPr name="Group 15" id="15"/>
            <p:cNvGrpSpPr/>
            <p:nvPr/>
          </p:nvGrpSpPr>
          <p:grpSpPr>
            <a:xfrm>
              <a:off x="5436783" y="1525630"/>
              <a:ext cx="858092" cy="858092"/>
              <a:chOff x="5436783" y="1525630"/>
              <a:chExt cx="858092" cy="858092"/>
            </a:xfrm>
          </p:grpSpPr>
          <p:pic>
            <p:nvPicPr>
              <p:cNvPr name="Picture 16" id="16"/>
              <p:cNvPicPr>
                <a:picLocks noChangeAspect="true"/>
              </p:cNvPicPr>
              <p:nvPr/>
            </p:nvPicPr>
            <p:blipFill>
              <a:blip r:embed="rId4"/>
              <a:srcRect l="0" r="0" t="0" b="0"/>
              <a:stretch>
                <a:fillRect/>
              </a:stretch>
            </p:blipFill>
            <p:spPr>
              <a:xfrm rot="0" flipH="false" flipV="false">
                <a:off x="5436783" y="1525630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7" id="17"/>
              <p:cNvSpPr/>
              <p:nvPr/>
            </p:nvSpPr>
            <p:spPr>
              <a:xfrm rot="0" flipH="false" flipV="false">
                <a:off x="5451325" y="1540172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5635443" y="1724289"/>
            <a:ext cx="460774" cy="460774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5436783" y="303226"/>
            <a:ext cx="858092" cy="858092"/>
            <a:chOff x="5436783" y="303226"/>
            <a:chExt cx="858092" cy="858092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/>
            <a:srcRect l="0" r="0" t="0" b="0"/>
            <a:stretch>
              <a:fillRect/>
            </a:stretch>
          </p:blipFill>
          <p:spPr>
            <a:xfrm rot="0" flipH="false" flipV="false">
              <a:off x="5436783" y="303226"/>
              <a:ext cx="858092" cy="858092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name="AutoShape 21" id="21"/>
            <p:cNvSpPr/>
            <p:nvPr/>
          </p:nvSpPr>
          <p:spPr>
            <a:xfrm rot="0" flipH="false" flipV="false">
              <a:off x="5451325" y="317768"/>
              <a:ext cx="829009" cy="829009"/>
            </a:xfrm>
            <a:prstGeom prst="ellipse">
              <a:avLst/>
            </a:prstGeom>
            <a:solidFill>
              <a:srgbClr val="100F15">
                <a:alpha val="100000"/>
              </a:srgbClr>
            </a:solidFill>
            <a:ln w="508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name="Group 22" id="22"/>
          <p:cNvGrpSpPr/>
          <p:nvPr/>
        </p:nvGrpSpPr>
        <p:grpSpPr>
          <a:xfrm>
            <a:off x="6392920" y="314805"/>
            <a:ext cx="2476500" cy="1138589"/>
            <a:chOff x="6392920" y="314805"/>
            <a:chExt cx="2476500" cy="1138589"/>
          </a:xfrm>
        </p:grpSpPr>
        <p:sp>
          <p:nvSpPr>
            <p:cNvPr name="AutoShape 23" id="23"/>
            <p:cNvSpPr/>
            <p:nvPr/>
          </p:nvSpPr>
          <p:spPr>
            <a:xfrm rot="0" flipH="false" flipV="false">
              <a:off x="6392920" y="662819"/>
              <a:ext cx="2476500" cy="790575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050">
                  <a:solidFill>
                    <a:srgbClr val="FFFFFF">
                      <a:alpha val="49804"/>
                    </a:srgbClr>
                  </a:solidFill>
                </a:rPr>
                <a:t>Leveraging the native keyless feature of the APTOS blockchain, users can log in using their Google accounts.</a:t>
              </a:r>
              <a:endParaRPr lang="en-US" sz="1100"/>
            </a:p>
          </p:txBody>
        </p:sp>
        <p:sp>
          <p:nvSpPr>
            <p:cNvPr name="AutoShape 24" id="24"/>
            <p:cNvSpPr/>
            <p:nvPr/>
          </p:nvSpPr>
          <p:spPr>
            <a:xfrm rot="0" flipH="false" flipV="false">
              <a:off x="6392920" y="314805"/>
              <a:ext cx="2475529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Social Login</a:t>
              </a:r>
              <a:endParaRPr lang="en-US" sz="1100"/>
            </a:p>
          </p:txBody>
        </p:sp>
      </p:grpSp>
      <p:grpSp>
        <p:nvGrpSpPr>
          <p:cNvPr name="Group 25" id="25"/>
          <p:cNvGrpSpPr/>
          <p:nvPr/>
        </p:nvGrpSpPr>
        <p:grpSpPr>
          <a:xfrm>
            <a:off x="6392920" y="1525630"/>
            <a:ext cx="2476500" cy="1338615"/>
            <a:chOff x="6392920" y="1525630"/>
            <a:chExt cx="2476500" cy="1338615"/>
          </a:xfrm>
        </p:grpSpPr>
        <p:sp>
          <p:nvSpPr>
            <p:cNvPr name="AutoShape 26" id="26"/>
            <p:cNvSpPr/>
            <p:nvPr/>
          </p:nvSpPr>
          <p:spPr>
            <a:xfrm rot="0" flipH="false" flipV="false">
              <a:off x="6392920" y="1873645"/>
              <a:ext cx="2476500" cy="9906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050">
                  <a:solidFill>
                    <a:srgbClr val="FFFFFF">
                      <a:alpha val="49804"/>
                    </a:srgbClr>
                  </a:solidFill>
                </a:rPr>
                <a:t>Utilizing the blockchain's native GAS sponsorship feature, the project side pays the GAS fees on behalf of the users.</a:t>
              </a:r>
              <a:endParaRPr lang="en-US" sz="1100"/>
            </a:p>
          </p:txBody>
        </p:sp>
        <p:sp>
          <p:nvSpPr>
            <p:cNvPr name="AutoShape 27" id="27"/>
            <p:cNvSpPr/>
            <p:nvPr/>
          </p:nvSpPr>
          <p:spPr>
            <a:xfrm rot="0" flipH="false" flipV="false">
              <a:off x="6392920" y="1525630"/>
              <a:ext cx="2114550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Gas-Free Transactions</a:t>
              </a:r>
              <a:endParaRPr lang="en-US" sz="1100"/>
            </a:p>
          </p:txBody>
        </p:sp>
      </p:grpSp>
      <p:grpSp>
        <p:nvGrpSpPr>
          <p:cNvPr name="Group 28" id="28"/>
          <p:cNvGrpSpPr/>
          <p:nvPr/>
        </p:nvGrpSpPr>
        <p:grpSpPr>
          <a:xfrm>
            <a:off x="6392920" y="2748034"/>
            <a:ext cx="2476500" cy="1138590"/>
            <a:chOff x="6392920" y="2748034"/>
            <a:chExt cx="2476500" cy="1138590"/>
          </a:xfrm>
        </p:grpSpPr>
        <p:sp>
          <p:nvSpPr>
            <p:cNvPr name="AutoShape 29" id="29"/>
            <p:cNvSpPr/>
            <p:nvPr/>
          </p:nvSpPr>
          <p:spPr>
            <a:xfrm rot="0" flipH="false" flipV="false">
              <a:off x="6392920" y="3096049"/>
              <a:ext cx="2476500" cy="790575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050">
                  <a:solidFill>
                    <a:srgbClr val="FFFFFF">
                      <a:alpha val="49804"/>
                    </a:srgbClr>
                  </a:solidFill>
                </a:rPr>
                <a:t>Integrate MoonPay to support fiat top-ups for APT and USDC tokens on the APTOS blockchain.</a:t>
              </a:r>
              <a:endParaRPr lang="en-US" sz="1100"/>
            </a:p>
          </p:txBody>
        </p:sp>
        <p:sp>
          <p:nvSpPr>
            <p:cNvPr name="AutoShape 30" id="30"/>
            <p:cNvSpPr/>
            <p:nvPr/>
          </p:nvSpPr>
          <p:spPr>
            <a:xfrm rot="0" flipH="false" flipV="false">
              <a:off x="6392920" y="2748034"/>
              <a:ext cx="2476500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On-Ramp</a:t>
              </a:r>
              <a:endParaRPr lang="en-US" sz="1100"/>
            </a:p>
          </p:txBody>
        </p:sp>
      </p:grpSp>
      <p:grpSp>
        <p:nvGrpSpPr>
          <p:cNvPr name="Group 31" id="31"/>
          <p:cNvGrpSpPr/>
          <p:nvPr/>
        </p:nvGrpSpPr>
        <p:grpSpPr>
          <a:xfrm>
            <a:off x="5436783" y="3958860"/>
            <a:ext cx="858092" cy="858092"/>
            <a:chOff x="5436783" y="3958860"/>
            <a:chExt cx="858092" cy="858092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4"/>
            <a:srcRect l="0" r="0" t="0" b="0"/>
            <a:stretch>
              <a:fillRect/>
            </a:stretch>
          </p:blipFill>
          <p:spPr>
            <a:xfrm rot="0" flipH="false" flipV="false">
              <a:off x="5436783" y="3958860"/>
              <a:ext cx="858092" cy="858092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name="AutoShape 33" id="33"/>
            <p:cNvSpPr/>
            <p:nvPr/>
          </p:nvSpPr>
          <p:spPr>
            <a:xfrm rot="0" flipH="false" flipV="false">
              <a:off x="5451325" y="3973402"/>
              <a:ext cx="829009" cy="829009"/>
            </a:xfrm>
            <a:prstGeom prst="ellipse">
              <a:avLst/>
            </a:prstGeom>
            <a:solidFill>
              <a:srgbClr val="100F15">
                <a:alpha val="100000"/>
              </a:srgbClr>
            </a:solidFill>
            <a:ln w="508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name="Group 34" id="34"/>
          <p:cNvGrpSpPr/>
          <p:nvPr/>
        </p:nvGrpSpPr>
        <p:grpSpPr>
          <a:xfrm>
            <a:off x="6392920" y="3958860"/>
            <a:ext cx="2476500" cy="1138589"/>
            <a:chOff x="6392920" y="3958860"/>
            <a:chExt cx="2476500" cy="1138589"/>
          </a:xfrm>
        </p:grpSpPr>
        <p:sp>
          <p:nvSpPr>
            <p:cNvPr name="AutoShape 35" id="35"/>
            <p:cNvSpPr/>
            <p:nvPr/>
          </p:nvSpPr>
          <p:spPr>
            <a:xfrm rot="0" flipH="false" flipV="false">
              <a:off x="6392920" y="4306874"/>
              <a:ext cx="2476500" cy="790575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050">
                  <a:solidFill>
                    <a:srgbClr val="FFFFFF">
                      <a:alpha val="49804"/>
                    </a:srgbClr>
                  </a:solidFill>
                </a:rPr>
                <a:t>Enter your ideas via voice or text, and AI will recognize the intent, with manual confirmation required only.</a:t>
              </a:r>
              <a:endParaRPr lang="en-US" sz="1100"/>
            </a:p>
          </p:txBody>
        </p:sp>
        <p:sp>
          <p:nvSpPr>
            <p:cNvPr name="AutoShape 36" id="36"/>
            <p:cNvSpPr/>
            <p:nvPr/>
          </p:nvSpPr>
          <p:spPr>
            <a:xfrm rot="0" flipH="false" flipV="false">
              <a:off x="6392920" y="3958860"/>
              <a:ext cx="2114604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Intent Recognition</a:t>
              </a:r>
              <a:endParaRPr lang="en-US" sz="1100"/>
            </a:p>
          </p:txBody>
        </p:sp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5637229" y="503672"/>
            <a:ext cx="457200" cy="457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0" flipH="false" flipV="false">
            <a:off x="5637229" y="4170967"/>
            <a:ext cx="457200" cy="457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0" flipH="false" flipV="false">
            <a:off x="2228696" y="2323237"/>
            <a:ext cx="709965" cy="709965"/>
          </a:xfrm>
          <a:prstGeom prst="rect">
            <a:avLst/>
          </a:prstGeom>
        </p:spPr>
      </p:pic>
      <p:sp>
        <p:nvSpPr>
          <p:cNvPr name="AutoShape 40" id="40"/>
          <p:cNvSpPr/>
          <p:nvPr/>
        </p:nvSpPr>
        <p:spPr>
          <a:xfrm rot="0" flipH="false" flipV="false">
            <a:off x="379850" y="1151375"/>
            <a:ext cx="5791200" cy="3619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350">
                <a:solidFill>
                  <a:srgbClr val="FFFFFF"/>
                </a:solidFill>
              </a:rPr>
              <a:t>Help Web2 users easily access Web3 and gain profit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49" type="body" sz="quarter" hasCustomPrompt="true"/>
          </p:nvPr>
        </p:nvSpPr>
        <p:spPr>
          <a:xfrm rot="0" flipH="false" flipV="false">
            <a:off x="2647950" y="400050"/>
            <a:ext cx="3848100" cy="495300"/>
          </a:xfrm>
          <a:prstGeom prst="rect">
            <a:avLst/>
          </a:prstGeom>
        </p:spPr>
        <p:txBody>
          <a:bodyPr lIns="95250" rIns="95250" tIns="95250" bIns="95250">
            <a:noAutofit/>
          </a:bodyPr>
          <a:lstStyle>
            <a:lvl1pPr algn="ctr">
              <a:defRPr sz="1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1800">
                <a:solidFill>
                  <a:srgbClr val="FFFFFF"/>
                </a:solidFill>
              </a:rPr>
              <a:t>Ease of Use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1265475" y="895350"/>
            <a:ext cx="3128648" cy="3979730"/>
          </a:xfrm>
          <a:prstGeom prst="roundRect">
            <a:avLst>
              <a:gd name="adj" fmla="val 7306"/>
            </a:avLst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1440000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4749877" y="895350"/>
            <a:ext cx="3128648" cy="3979730"/>
          </a:xfrm>
          <a:prstGeom prst="roundRect">
            <a:avLst>
              <a:gd name="adj" fmla="val 7306"/>
            </a:avLst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1440000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1485809" y="4226759"/>
            <a:ext cx="2526441" cy="70485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900">
                <a:solidFill>
                  <a:srgbClr val="FFFFFF">
                    <a:alpha val="49804"/>
                  </a:srgbClr>
                </a:solidFill>
              </a:rPr>
              <a:t>Leveraging the native keyless feature of the APTOS blockchain, users can log in using their Google accounts.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485809" y="3882918"/>
            <a:ext cx="14287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Social Login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4978813" y="4206526"/>
            <a:ext cx="2526441" cy="70485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900">
                <a:solidFill>
                  <a:srgbClr val="FFFFFF">
                    <a:alpha val="49804"/>
                  </a:srgbClr>
                </a:solidFill>
              </a:rPr>
              <a:t>Integrate MoonPay to support fiat top-ups for APT and USDC tokens on the APTOS blockchain.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4978813" y="3862684"/>
            <a:ext cx="14287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On-Ramp</a:t>
            </a:r>
            <a:endParaRPr lang="en-US" sz="1100"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r="0" t="0" b="28547"/>
          <a:stretch>
            <a:fillRect/>
          </a:stretch>
        </p:blipFill>
        <p:spPr>
          <a:xfrm rot="0" flipH="false" flipV="false">
            <a:off x="4901321" y="1085377"/>
            <a:ext cx="2825760" cy="2689356"/>
          </a:xfrm>
          <a:prstGeom prst="roundRect">
            <a:avLst>
              <a:gd name="adj" fmla="val 5666"/>
            </a:avLst>
          </a:prstGeom>
          <a:ln>
            <a:noFill/>
            <a:prstDash val="solid"/>
          </a:ln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r="0" t="0" b="4184"/>
          <a:stretch>
            <a:fillRect/>
          </a:stretch>
        </p:blipFill>
        <p:spPr>
          <a:xfrm rot="0" flipH="false" flipV="false">
            <a:off x="1566579" y="1104427"/>
            <a:ext cx="2526441" cy="2662787"/>
          </a:xfrm>
          <a:prstGeom prst="roundRect">
            <a:avLst>
              <a:gd name="adj" fmla="val 6032"/>
            </a:avLst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49" type="body" sz="quarter" hasCustomPrompt="true"/>
          </p:nvPr>
        </p:nvSpPr>
        <p:spPr>
          <a:xfrm rot="0" flipH="false" flipV="false">
            <a:off x="2647950" y="400050"/>
            <a:ext cx="3848100" cy="495300"/>
          </a:xfrm>
          <a:prstGeom prst="rect">
            <a:avLst/>
          </a:prstGeom>
        </p:spPr>
        <p:txBody>
          <a:bodyPr lIns="95250" rIns="95250" tIns="95250" bIns="95250">
            <a:noAutofit/>
          </a:bodyPr>
          <a:lstStyle>
            <a:lvl1pPr algn="ctr">
              <a:defRPr sz="18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1800">
                <a:solidFill>
                  <a:srgbClr val="FFFFFF"/>
                </a:solidFill>
              </a:rPr>
              <a:t>Ease of Use</a:t>
            </a:r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163527" y="957605"/>
            <a:ext cx="5250842" cy="3917475"/>
          </a:xfrm>
          <a:prstGeom prst="roundRect">
            <a:avLst>
              <a:gd name="adj" fmla="val 5835"/>
            </a:avLst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14400000"/>
            </a:gradFill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383861" y="4398209"/>
            <a:ext cx="55775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Only two operations: deposit and withdrawal</a:t>
            </a:r>
            <a:r>
              <a:rPr lang="en-US" b="false" i="false" strike="noStrike" u="none" sz="1200">
                <a:solidFill>
                  <a:srgbClr val="FFFFFF"/>
                </a:solidFill>
              </a:rPr>
              <a:t>（No Lock Duration）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383861" y="4054368"/>
            <a:ext cx="14287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User-friendly</a:t>
            </a:r>
            <a:endParaRPr lang="en-US" sz="1100"/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r="399" t="0" b="5875"/>
          <a:stretch>
            <a:fillRect/>
          </a:stretch>
        </p:blipFill>
        <p:spPr>
          <a:xfrm rot="0" flipH="false" flipV="false">
            <a:off x="383861" y="1192643"/>
            <a:ext cx="4815567" cy="2758214"/>
          </a:xfrm>
          <a:prstGeom prst="roundRect">
            <a:avLst>
              <a:gd name="adj" fmla="val 5525"/>
            </a:avLst>
          </a:prstGeom>
          <a:ln>
            <a:noFill/>
            <a:prstDash val="solid"/>
          </a:ln>
        </p:spPr>
      </p:pic>
      <p:grpSp>
        <p:nvGrpSpPr>
          <p:cNvPr name="Group 7" id="7"/>
          <p:cNvGrpSpPr/>
          <p:nvPr/>
        </p:nvGrpSpPr>
        <p:grpSpPr>
          <a:xfrm>
            <a:off x="5798150" y="957605"/>
            <a:ext cx="858092" cy="858092"/>
            <a:chOff x="5798150" y="957605"/>
            <a:chExt cx="858092" cy="858092"/>
          </a:xfrm>
        </p:grpSpPr>
        <p:grpSp>
          <p:nvGrpSpPr>
            <p:cNvPr name="Group 8" id="8"/>
            <p:cNvGrpSpPr/>
            <p:nvPr/>
          </p:nvGrpSpPr>
          <p:grpSpPr>
            <a:xfrm>
              <a:off x="5798150" y="957605"/>
              <a:ext cx="858092" cy="858092"/>
              <a:chOff x="5798150" y="957605"/>
              <a:chExt cx="858092" cy="858092"/>
            </a:xfrm>
          </p:grpSpPr>
          <p:pic>
            <p:nvPicPr>
              <p:cNvPr name="Picture 9" id="9"/>
              <p:cNvPicPr>
                <a:picLocks noChangeAspect="true"/>
              </p:cNvPicPr>
              <p:nvPr/>
            </p:nvPicPr>
            <p:blipFill>
              <a:blip r:embed="rId3"/>
              <a:srcRect l="0" r="0" t="0" b="0"/>
              <a:stretch>
                <a:fillRect/>
              </a:stretch>
            </p:blipFill>
            <p:spPr>
              <a:xfrm rot="0" flipH="false" flipV="false">
                <a:off x="5798150" y="957605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0" id="10"/>
              <p:cNvSpPr/>
              <p:nvPr/>
            </p:nvSpPr>
            <p:spPr>
              <a:xfrm rot="0" flipH="false" flipV="false">
                <a:off x="5812691" y="972147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5996809" y="1156264"/>
            <a:ext cx="460774" cy="460774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6754286" y="957605"/>
            <a:ext cx="2128409" cy="1681515"/>
            <a:chOff x="6754286" y="957605"/>
            <a:chExt cx="2128409" cy="1681515"/>
          </a:xfrm>
        </p:grpSpPr>
        <p:sp>
          <p:nvSpPr>
            <p:cNvPr name="AutoShape 13" id="13"/>
            <p:cNvSpPr/>
            <p:nvPr/>
          </p:nvSpPr>
          <p:spPr>
            <a:xfrm rot="0" flipH="false" flipV="false">
              <a:off x="6754286" y="1305620"/>
              <a:ext cx="2124075" cy="13335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200">
                  <a:solidFill>
                    <a:srgbClr val="FFFFFF"/>
                  </a:solidFill>
                </a:rPr>
                <a:t>Utilizing the blockchain's native GAS sponsorship feature, the project side pays the GAS fees on behalf of the users.</a:t>
              </a:r>
              <a:endParaRPr lang="en-US" sz="1100"/>
            </a:p>
          </p:txBody>
        </p:sp>
        <p:sp>
          <p:nvSpPr>
            <p:cNvPr name="AutoShape 14" id="14"/>
            <p:cNvSpPr/>
            <p:nvPr/>
          </p:nvSpPr>
          <p:spPr>
            <a:xfrm rot="0" flipH="false" flipV="false">
              <a:off x="6754286" y="957605"/>
              <a:ext cx="2128409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Gas-Free Transactions</a:t>
              </a:r>
              <a:endParaRPr lang="en-US" sz="1100"/>
            </a:p>
          </p:txBody>
        </p:sp>
      </p:grpSp>
      <p:grpSp>
        <p:nvGrpSpPr>
          <p:cNvPr name="Group 15" id="15"/>
          <p:cNvGrpSpPr/>
          <p:nvPr/>
        </p:nvGrpSpPr>
        <p:grpSpPr>
          <a:xfrm>
            <a:off x="5798150" y="2992232"/>
            <a:ext cx="858092" cy="858092"/>
            <a:chOff x="5798150" y="2992232"/>
            <a:chExt cx="858092" cy="858092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/>
            <a:srcRect l="0" r="0" t="0" b="0"/>
            <a:stretch>
              <a:fillRect/>
            </a:stretch>
          </p:blipFill>
          <p:spPr>
            <a:xfrm rot="0" flipH="false" flipV="false">
              <a:off x="5798150" y="2992232"/>
              <a:ext cx="858092" cy="858092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name="AutoShape 17" id="17"/>
            <p:cNvSpPr/>
            <p:nvPr/>
          </p:nvSpPr>
          <p:spPr>
            <a:xfrm rot="0" flipH="false" flipV="false">
              <a:off x="5812691" y="3006774"/>
              <a:ext cx="829009" cy="829009"/>
            </a:xfrm>
            <a:prstGeom prst="ellipse">
              <a:avLst/>
            </a:prstGeom>
            <a:solidFill>
              <a:srgbClr val="100F15">
                <a:alpha val="100000"/>
              </a:srgbClr>
            </a:solidFill>
            <a:ln w="508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name="Group 18" id="18"/>
          <p:cNvGrpSpPr/>
          <p:nvPr/>
        </p:nvGrpSpPr>
        <p:grpSpPr>
          <a:xfrm>
            <a:off x="6754286" y="2992232"/>
            <a:ext cx="2390775" cy="1452915"/>
            <a:chOff x="6754286" y="2992232"/>
            <a:chExt cx="2390775" cy="1452915"/>
          </a:xfrm>
        </p:grpSpPr>
        <p:sp>
          <p:nvSpPr>
            <p:cNvPr name="AutoShape 19" id="19"/>
            <p:cNvSpPr/>
            <p:nvPr/>
          </p:nvSpPr>
          <p:spPr>
            <a:xfrm rot="0" flipH="false" flipV="false">
              <a:off x="6754286" y="3340247"/>
              <a:ext cx="2390775" cy="1104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false" i="false" strike="noStrike" u="none" sz="1200">
                  <a:solidFill>
                    <a:srgbClr val="FFFFFF"/>
                  </a:solidFill>
                </a:rPr>
                <a:t>Enter your ideas via voice or text, and AI will recognize the intent, with manual confirmation required only.</a:t>
              </a:r>
              <a:endParaRPr lang="en-US" sz="1100"/>
            </a:p>
          </p:txBody>
        </p:sp>
        <p:sp>
          <p:nvSpPr>
            <p:cNvPr name="AutoShape 20" id="20"/>
            <p:cNvSpPr/>
            <p:nvPr/>
          </p:nvSpPr>
          <p:spPr>
            <a:xfrm rot="0" flipH="false" flipV="false">
              <a:off x="6754286" y="2992232"/>
              <a:ext cx="2389714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l" indent="0">
                <a:lnSpc>
                  <a:spcPct val="100000"/>
                </a:lnSpc>
                <a:defRPr/>
              </a:pPr>
              <a:r>
                <a:rPr lang="en-US" b="true" i="false" strike="noStrike" u="none" sz="1350">
                  <a:solidFill>
                    <a:srgbClr val="FFFFFF"/>
                  </a:solidFill>
                </a:rPr>
                <a:t>Intent Recognition</a:t>
              </a:r>
              <a:endParaRPr lang="en-US" sz="1100"/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5998596" y="320433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="tru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5395931" flipH="false" flipV="false">
            <a:off x="3346575" y="563214"/>
            <a:ext cx="2450315" cy="2450315"/>
          </a:xfrm>
          <a:prstGeom prst="rect">
            <a:avLst/>
          </a:prstGeom>
        </p:spPr>
      </p:pic>
      <p:sp>
        <p:nvSpPr>
          <p:cNvPr name="AutoShape 3" id="3"/>
          <p:cNvSpPr/>
          <p:nvPr>
            <p:ph idx="5" type="body" sz="quarter" hasCustomPrompt="true"/>
          </p:nvPr>
        </p:nvSpPr>
        <p:spPr>
          <a:xfrm rot="0" flipH="false" flipV="false">
            <a:off x="2647950" y="93914"/>
            <a:ext cx="3848100" cy="581025"/>
          </a:xfrm>
          <a:prstGeom prst="rect">
            <a:avLst/>
          </a:prstGeom>
        </p:spPr>
        <p:txBody>
          <a:bodyPr lIns="95250" rIns="95250" tIns="95250" bIns="95250">
            <a:noAutofit/>
          </a:bodyPr>
          <a:lstStyle>
            <a:lvl1pPr algn="ctr">
              <a:defRPr sz="2200" b="true" i="false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algn="ctr" indent="0">
              <a:lnSpc>
                <a:spcPct val="100000"/>
              </a:lnSpc>
            </a:pPr>
            <a:r>
              <a:rPr lang="en-US" b="true" i="false" strike="noStrike" u="none" sz="2250">
                <a:solidFill>
                  <a:srgbClr val="FFFFFF"/>
                </a:solidFill>
              </a:rPr>
              <a:t>Safe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564394" y="557969"/>
            <a:ext cx="2450315" cy="24503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false" flipV="false">
            <a:off x="6129291" y="559418"/>
            <a:ext cx="2450315" cy="2450315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631424" y="3055909"/>
            <a:ext cx="2477684" cy="1562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Impose funding limits on each protocol to disperse capital and spread risk. Avoid obtaining returns by providing risk-bearing services, such as options.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3530371" y="3055909"/>
            <a:ext cx="2450315" cy="1562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Deployed on the APTOS blockchain, which is known for its high security. The integrated protocols are all top-ranked, audited, and of high security standards.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401949" y="3055909"/>
            <a:ext cx="2177658" cy="11049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l" indent="0">
              <a:lnSpc>
                <a:spcPct val="100000"/>
              </a:lnSpc>
              <a:defRPr/>
            </a:pPr>
            <a:r>
              <a:rPr lang="en-US" b="false" i="false" strike="noStrike" u="none" sz="1200">
                <a:solidFill>
                  <a:srgbClr val="FFFFFF"/>
                </a:solidFill>
              </a:rPr>
              <a:t>All smart contracts will be audited by reputable third-party audit firms based overseas.</a:t>
            </a:r>
            <a:endParaRPr lang="en-US" sz="1100"/>
          </a:p>
        </p:txBody>
      </p:sp>
      <p:grpSp>
        <p:nvGrpSpPr>
          <p:cNvPr name="Group 9" id="9"/>
          <p:cNvGrpSpPr/>
          <p:nvPr/>
        </p:nvGrpSpPr>
        <p:grpSpPr>
          <a:xfrm>
            <a:off x="866599" y="865420"/>
            <a:ext cx="1845904" cy="1845904"/>
            <a:chOff x="866599" y="865420"/>
            <a:chExt cx="1845904" cy="184590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0" r="0" t="0" b="0"/>
            <a:stretch>
              <a:fillRect/>
            </a:stretch>
          </p:blipFill>
          <p:spPr>
            <a:xfrm rot="0" flipH="false" flipV="false">
              <a:off x="866599" y="865420"/>
              <a:ext cx="1845904" cy="1845904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name="AutoShape 11" id="11"/>
            <p:cNvSpPr/>
            <p:nvPr/>
          </p:nvSpPr>
          <p:spPr>
            <a:xfrm rot="0" flipH="false" flipV="false">
              <a:off x="898724" y="897544"/>
              <a:ext cx="1781654" cy="1781654"/>
            </a:xfrm>
            <a:prstGeom prst="ellipse">
              <a:avLst/>
            </a:prstGeom>
            <a:solidFill>
              <a:srgbClr val="100F15">
                <a:alpha val="100000"/>
              </a:srgbClr>
            </a:solidFill>
            <a:ln w="50800">
              <a:noFill/>
              <a:prstDash val="solid"/>
            </a:ln>
          </p:spPr>
          <p:txBody>
            <a:bodyPr anchor="ctr" rtlCol="false" lIns="95250" rIns="95250" tIns="95250" bIns="95250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name="Group 12" id="12"/>
          <p:cNvGrpSpPr/>
          <p:nvPr/>
        </p:nvGrpSpPr>
        <p:grpSpPr>
          <a:xfrm>
            <a:off x="3649624" y="866263"/>
            <a:ext cx="1845904" cy="1845904"/>
            <a:chOff x="3649624" y="866263"/>
            <a:chExt cx="1845904" cy="1845904"/>
          </a:xfrm>
        </p:grpSpPr>
        <p:grpSp>
          <p:nvGrpSpPr>
            <p:cNvPr name="Group 13" id="13"/>
            <p:cNvGrpSpPr/>
            <p:nvPr/>
          </p:nvGrpSpPr>
          <p:grpSpPr>
            <a:xfrm>
              <a:off x="3649624" y="866263"/>
              <a:ext cx="1845904" cy="1845904"/>
              <a:chOff x="3649624" y="866263"/>
              <a:chExt cx="1845904" cy="1845904"/>
            </a:xfrm>
          </p:grpSpPr>
          <p:pic>
            <p:nvPicPr>
              <p:cNvPr name="Picture 14" id="14"/>
              <p:cNvPicPr>
                <a:picLocks noChangeAspect="true"/>
              </p:cNvPicPr>
              <p:nvPr/>
            </p:nvPicPr>
            <p:blipFill>
              <a:blip r:embed="rId8"/>
              <a:srcRect l="0" r="0" t="0" b="0"/>
              <a:stretch>
                <a:fillRect/>
              </a:stretch>
            </p:blipFill>
            <p:spPr>
              <a:xfrm rot="0" flipH="false" flipV="false">
                <a:off x="3649624" y="866263"/>
                <a:ext cx="1845904" cy="184590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15" id="15"/>
              <p:cNvSpPr/>
              <p:nvPr/>
            </p:nvSpPr>
            <p:spPr>
              <a:xfrm rot="0" flipH="false" flipV="false">
                <a:off x="3680906" y="897544"/>
                <a:ext cx="1783340" cy="1783340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4237719" y="1358908"/>
            <a:ext cx="669713" cy="66971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6431805" y="866263"/>
            <a:ext cx="1845904" cy="1845904"/>
            <a:chOff x="6431805" y="866263"/>
            <a:chExt cx="1845904" cy="1845904"/>
          </a:xfrm>
        </p:grpSpPr>
        <p:grpSp>
          <p:nvGrpSpPr>
            <p:cNvPr name="Group 18" id="18"/>
            <p:cNvGrpSpPr/>
            <p:nvPr/>
          </p:nvGrpSpPr>
          <p:grpSpPr>
            <a:xfrm>
              <a:off x="6431805" y="866263"/>
              <a:ext cx="1845904" cy="1845904"/>
              <a:chOff x="6431805" y="866263"/>
              <a:chExt cx="1845904" cy="1845904"/>
            </a:xfrm>
          </p:grpSpPr>
          <p:pic>
            <p:nvPicPr>
              <p:cNvPr name="Picture 19" id="19"/>
              <p:cNvPicPr>
                <a:picLocks noChangeAspect="true"/>
              </p:cNvPicPr>
              <p:nvPr/>
            </p:nvPicPr>
            <p:blipFill>
              <a:blip r:embed="rId8"/>
              <a:srcRect l="0" r="0" t="0" b="0"/>
              <a:stretch>
                <a:fillRect/>
              </a:stretch>
            </p:blipFill>
            <p:spPr>
              <a:xfrm rot="0" flipH="false" flipV="false">
                <a:off x="6431805" y="866263"/>
                <a:ext cx="1845904" cy="184590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name="AutoShape 20" id="20"/>
              <p:cNvSpPr/>
              <p:nvPr/>
            </p:nvSpPr>
            <p:spPr>
              <a:xfrm rot="0" flipH="false" flipV="false">
                <a:off x="6463087" y="897544"/>
                <a:ext cx="1783340" cy="1783340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anchor="ctr" rtlCol="false" lIns="95250" rIns="95250" tIns="95250" bIns="95250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0" flipH="false" flipV="false">
            <a:off x="7070094" y="1409944"/>
            <a:ext cx="567641" cy="567641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 flipH="false" flipV="false">
            <a:off x="866599" y="2057152"/>
            <a:ext cx="1800225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Risk Management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 rot="0" flipH="false" flipV="false">
            <a:off x="3649850" y="2057152"/>
            <a:ext cx="18859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Security by Design</a:t>
            </a:r>
            <a:endParaRPr lang="en-US" sz="1100"/>
          </a:p>
        </p:txBody>
      </p:sp>
      <p:sp>
        <p:nvSpPr>
          <p:cNvPr name="AutoShape 24" id="24"/>
          <p:cNvSpPr/>
          <p:nvPr/>
        </p:nvSpPr>
        <p:spPr>
          <a:xfrm rot="0" flipH="false" flipV="false">
            <a:off x="6454336" y="2057152"/>
            <a:ext cx="1800225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 rtlCol="false" lIns="95250" rIns="95250" tIns="95250" bIns="95250">
            <a:noAutofit/>
          </a:bodyPr>
          <a:lstStyle/>
          <a:p>
            <a:pPr algn="ctr" indent="0">
              <a:lnSpc>
                <a:spcPct val="100000"/>
              </a:lnSpc>
              <a:defRPr/>
            </a:pPr>
            <a:r>
              <a:rPr lang="en-US" b="true" i="false" strike="noStrike" u="none" sz="1350">
                <a:solidFill>
                  <a:srgbClr val="FFFFFF"/>
                </a:solidFill>
              </a:rPr>
              <a:t>Security Audit</a:t>
            </a:r>
            <a:endParaRPr lang="en-US" sz="1100"/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0" flipH="false" flipV="false">
            <a:off x="1523016" y="1423740"/>
            <a:ext cx="533071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